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4" r:id="rId6"/>
    <p:sldMasterId id="2147483690" r:id="rId7"/>
  </p:sldMasterIdLst>
  <p:notesMasterIdLst>
    <p:notesMasterId r:id="rId69"/>
  </p:notesMasterIdLst>
  <p:sldIdLst>
    <p:sldId id="466" r:id="rId8"/>
    <p:sldId id="263" r:id="rId9"/>
    <p:sldId id="281" r:id="rId10"/>
    <p:sldId id="337" r:id="rId11"/>
    <p:sldId id="342" r:id="rId12"/>
    <p:sldId id="297" r:id="rId13"/>
    <p:sldId id="264" r:id="rId14"/>
    <p:sldId id="453" r:id="rId15"/>
    <p:sldId id="339" r:id="rId16"/>
    <p:sldId id="455" r:id="rId17"/>
    <p:sldId id="457" r:id="rId18"/>
    <p:sldId id="456" r:id="rId19"/>
    <p:sldId id="288" r:id="rId20"/>
    <p:sldId id="266" r:id="rId21"/>
    <p:sldId id="340" r:id="rId22"/>
    <p:sldId id="458" r:id="rId23"/>
    <p:sldId id="268" r:id="rId24"/>
    <p:sldId id="441" r:id="rId25"/>
    <p:sldId id="442" r:id="rId26"/>
    <p:sldId id="462" r:id="rId27"/>
    <p:sldId id="279" r:id="rId28"/>
    <p:sldId id="459" r:id="rId29"/>
    <p:sldId id="322" r:id="rId30"/>
    <p:sldId id="265" r:id="rId31"/>
    <p:sldId id="449" r:id="rId32"/>
    <p:sldId id="445" r:id="rId33"/>
    <p:sldId id="446" r:id="rId34"/>
    <p:sldId id="415" r:id="rId35"/>
    <p:sldId id="398" r:id="rId36"/>
    <p:sldId id="269" r:id="rId37"/>
    <p:sldId id="270" r:id="rId38"/>
    <p:sldId id="277" r:id="rId39"/>
    <p:sldId id="271" r:id="rId40"/>
    <p:sldId id="272" r:id="rId41"/>
    <p:sldId id="273" r:id="rId42"/>
    <p:sldId id="274" r:id="rId43"/>
    <p:sldId id="275" r:id="rId44"/>
    <p:sldId id="276" r:id="rId45"/>
    <p:sldId id="417" r:id="rId46"/>
    <p:sldId id="418" r:id="rId47"/>
    <p:sldId id="420" r:id="rId48"/>
    <p:sldId id="428" r:id="rId49"/>
    <p:sldId id="429" r:id="rId50"/>
    <p:sldId id="430" r:id="rId51"/>
    <p:sldId id="421" r:id="rId52"/>
    <p:sldId id="422" r:id="rId53"/>
    <p:sldId id="431" r:id="rId54"/>
    <p:sldId id="432" r:id="rId55"/>
    <p:sldId id="433" r:id="rId56"/>
    <p:sldId id="424" r:id="rId57"/>
    <p:sldId id="423" r:id="rId58"/>
    <p:sldId id="426" r:id="rId59"/>
    <p:sldId id="399" r:id="rId60"/>
    <p:sldId id="343" r:id="rId61"/>
    <p:sldId id="327" r:id="rId62"/>
    <p:sldId id="335" r:id="rId63"/>
    <p:sldId id="336" r:id="rId64"/>
    <p:sldId id="341" r:id="rId65"/>
    <p:sldId id="460" r:id="rId66"/>
    <p:sldId id="467" r:id="rId67"/>
    <p:sldId id="283" r:id="rId68"/>
  </p:sldIdLst>
  <p:sldSz cx="16235363" cy="9144000"/>
  <p:notesSz cx="6858000" cy="9144000"/>
  <p:defaultTextStyle>
    <a:defPPr>
      <a:defRPr lang="en-US"/>
    </a:defPPr>
    <a:lvl1pPr marL="0" algn="l" defTabSz="725119" rtl="0" eaLnBrk="1" latinLnBrk="0" hangingPunct="1">
      <a:defRPr sz="2855" kern="1200">
        <a:solidFill>
          <a:schemeClr val="tx1"/>
        </a:solidFill>
        <a:latin typeface="+mn-lt"/>
        <a:ea typeface="+mn-ea"/>
        <a:cs typeface="+mn-cs"/>
      </a:defRPr>
    </a:lvl1pPr>
    <a:lvl2pPr marL="725119" algn="l" defTabSz="725119" rtl="0" eaLnBrk="1" latinLnBrk="0" hangingPunct="1">
      <a:defRPr sz="2855" kern="1200">
        <a:solidFill>
          <a:schemeClr val="tx1"/>
        </a:solidFill>
        <a:latin typeface="+mn-lt"/>
        <a:ea typeface="+mn-ea"/>
        <a:cs typeface="+mn-cs"/>
      </a:defRPr>
    </a:lvl2pPr>
    <a:lvl3pPr marL="1450238" algn="l" defTabSz="725119" rtl="0" eaLnBrk="1" latinLnBrk="0" hangingPunct="1">
      <a:defRPr sz="2855" kern="1200">
        <a:solidFill>
          <a:schemeClr val="tx1"/>
        </a:solidFill>
        <a:latin typeface="+mn-lt"/>
        <a:ea typeface="+mn-ea"/>
        <a:cs typeface="+mn-cs"/>
      </a:defRPr>
    </a:lvl3pPr>
    <a:lvl4pPr marL="2175358" algn="l" defTabSz="725119" rtl="0" eaLnBrk="1" latinLnBrk="0" hangingPunct="1">
      <a:defRPr sz="2855" kern="1200">
        <a:solidFill>
          <a:schemeClr val="tx1"/>
        </a:solidFill>
        <a:latin typeface="+mn-lt"/>
        <a:ea typeface="+mn-ea"/>
        <a:cs typeface="+mn-cs"/>
      </a:defRPr>
    </a:lvl4pPr>
    <a:lvl5pPr marL="2900477" algn="l" defTabSz="725119" rtl="0" eaLnBrk="1" latinLnBrk="0" hangingPunct="1">
      <a:defRPr sz="2855" kern="1200">
        <a:solidFill>
          <a:schemeClr val="tx1"/>
        </a:solidFill>
        <a:latin typeface="+mn-lt"/>
        <a:ea typeface="+mn-ea"/>
        <a:cs typeface="+mn-cs"/>
      </a:defRPr>
    </a:lvl5pPr>
    <a:lvl6pPr marL="3625596" algn="l" defTabSz="725119" rtl="0" eaLnBrk="1" latinLnBrk="0" hangingPunct="1">
      <a:defRPr sz="2855" kern="1200">
        <a:solidFill>
          <a:schemeClr val="tx1"/>
        </a:solidFill>
        <a:latin typeface="+mn-lt"/>
        <a:ea typeface="+mn-ea"/>
        <a:cs typeface="+mn-cs"/>
      </a:defRPr>
    </a:lvl6pPr>
    <a:lvl7pPr marL="4350715" algn="l" defTabSz="725119" rtl="0" eaLnBrk="1" latinLnBrk="0" hangingPunct="1">
      <a:defRPr sz="2855" kern="1200">
        <a:solidFill>
          <a:schemeClr val="tx1"/>
        </a:solidFill>
        <a:latin typeface="+mn-lt"/>
        <a:ea typeface="+mn-ea"/>
        <a:cs typeface="+mn-cs"/>
      </a:defRPr>
    </a:lvl7pPr>
    <a:lvl8pPr marL="5075834" algn="l" defTabSz="725119" rtl="0" eaLnBrk="1" latinLnBrk="0" hangingPunct="1">
      <a:defRPr sz="2855" kern="1200">
        <a:solidFill>
          <a:schemeClr val="tx1"/>
        </a:solidFill>
        <a:latin typeface="+mn-lt"/>
        <a:ea typeface="+mn-ea"/>
        <a:cs typeface="+mn-cs"/>
      </a:defRPr>
    </a:lvl8pPr>
    <a:lvl9pPr marL="5800954" algn="l" defTabSz="725119" rtl="0" eaLnBrk="1" latinLnBrk="0" hangingPunct="1">
      <a:defRPr sz="285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8" autoAdjust="0"/>
    <p:restoredTop sz="96327" autoAdjust="0"/>
  </p:normalViewPr>
  <p:slideViewPr>
    <p:cSldViewPr snapToGrid="0">
      <p:cViewPr varScale="1">
        <p:scale>
          <a:sx n="91" d="100"/>
          <a:sy n="91" d="100"/>
        </p:scale>
        <p:origin x="224" y="28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34FCC-8905-1349-8DA6-17F4BAE6867F}" type="datetimeFigureOut">
              <a:rPr lang="en-US" smtClean="0"/>
              <a:t>2/26/23</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4954-07F0-3B4A-AAC8-509F9923C750}" type="slidenum">
              <a:rPr lang="en-US" smtClean="0"/>
              <a:t>‹#›</a:t>
            </a:fld>
            <a:endParaRPr lang="en-US"/>
          </a:p>
        </p:txBody>
      </p:sp>
    </p:spTree>
    <p:extLst>
      <p:ext uri="{BB962C8B-B14F-4D97-AF65-F5344CB8AC3E}">
        <p14:creationId xmlns:p14="http://schemas.microsoft.com/office/powerpoint/2010/main" val="2480427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mmons.wikimedia.org/wiki/User:Fibonacci"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ommons.wikimedia.org/wiki/File:World_using_the_four_color_theorem.png" TargetMode="External"/><Relationship Id="rId4" Type="http://schemas.openxmlformats.org/officeDocument/2006/relationships/hyperlink" Target="https://commons.wikimedia.org/wiki/File:BlankMap-World6,_compact.sv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a:t>
            </a:r>
            <a:r>
              <a:rPr lang="en-US" baseline="0" dirty="0"/>
              <a:t> with students whether they have finished OOP or not</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2</a:t>
            </a:fld>
            <a:endParaRPr lang="en-AU" dirty="0"/>
          </a:p>
        </p:txBody>
      </p:sp>
    </p:spTree>
    <p:extLst>
      <p:ext uri="{BB962C8B-B14F-4D97-AF65-F5344CB8AC3E}">
        <p14:creationId xmlns:p14="http://schemas.microsoft.com/office/powerpoint/2010/main" val="131707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2E02F9-0F9F-D248-8342-4E8715EE029F}" type="slidenum">
              <a:rPr lang="en-US" sz="1200">
                <a:latin typeface="Calibri" charset="0"/>
              </a:rPr>
              <a:pPr eaLnBrk="1" hangingPunct="1"/>
              <a:t>25</a:t>
            </a:fld>
            <a:endParaRPr lang="en-US" sz="1200">
              <a:latin typeface="Calibri" charset="0"/>
            </a:endParaRPr>
          </a:p>
        </p:txBody>
      </p:sp>
    </p:spTree>
    <p:extLst>
      <p:ext uri="{BB962C8B-B14F-4D97-AF65-F5344CB8AC3E}">
        <p14:creationId xmlns:p14="http://schemas.microsoft.com/office/powerpoint/2010/main" val="2555490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atin typeface="Calibri" charset="0"/>
                <a:ea typeface="ＭＳ Ｐゴシック" charset="0"/>
                <a:cs typeface="ＭＳ Ｐゴシック" charset="0"/>
              </a:rPr>
              <a:t>Emphasise that they have to make sure they are still in Adelaide during the supp period. This is the only second chance they will get, and if they are not here, and they need a supp, they will have to repeat the subject.</a:t>
            </a: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623F6-6C88-1249-A309-C76B5483C837}" type="slidenum">
              <a:rPr lang="en-US" sz="1200">
                <a:latin typeface="Calibri" charset="0"/>
              </a:rPr>
              <a:pPr eaLnBrk="1" hangingPunct="1"/>
              <a:t>26</a:t>
            </a:fld>
            <a:endParaRPr lang="en-US" sz="1200">
              <a:latin typeface="Calibri" charset="0"/>
            </a:endParaRPr>
          </a:p>
        </p:txBody>
      </p:sp>
    </p:spTree>
    <p:extLst>
      <p:ext uri="{BB962C8B-B14F-4D97-AF65-F5344CB8AC3E}">
        <p14:creationId xmlns:p14="http://schemas.microsoft.com/office/powerpoint/2010/main" val="276396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atin typeface="Calibri" charset="0"/>
                <a:ea typeface="ＭＳ Ｐゴシック" charset="0"/>
                <a:cs typeface="ＭＳ Ｐゴシック" charset="0"/>
              </a:rPr>
              <a:t>Emphasise that they have to make sure they are still in Adelaide during the supp period. This is the only second chance they will get, and if they are not here, and they need a supp, they will have to repeat the subject.</a:t>
            </a: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623F6-6C88-1249-A309-C76B5483C837}" type="slidenum">
              <a:rPr lang="en-US" sz="1200">
                <a:latin typeface="Calibri" charset="0"/>
              </a:rPr>
              <a:pPr eaLnBrk="1" hangingPunct="1"/>
              <a:t>27</a:t>
            </a:fld>
            <a:endParaRPr lang="en-US" sz="1200">
              <a:latin typeface="Calibri" charset="0"/>
            </a:endParaRPr>
          </a:p>
        </p:txBody>
      </p:sp>
    </p:spTree>
    <p:extLst>
      <p:ext uri="{BB962C8B-B14F-4D97-AF65-F5344CB8AC3E}">
        <p14:creationId xmlns:p14="http://schemas.microsoft.com/office/powerpoint/2010/main" val="401273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Save as</a:t>
            </a:r>
            <a:r>
              <a:rPr lang="en-US" baseline="0" dirty="0"/>
              <a:t> a PowerPoint Show and upload to your MyUni course.</a:t>
            </a:r>
          </a:p>
          <a:p>
            <a:endParaRPr lang="en-US" sz="1400" b="1" i="1" baseline="0" dirty="0"/>
          </a:p>
          <a:p>
            <a:r>
              <a:rPr lang="en-US" sz="1400" b="1" i="1" baseline="0" dirty="0"/>
              <a:t>Before you upload the PPS customise slides and indicate where students will find them.</a:t>
            </a:r>
            <a:endParaRPr lang="en-US" sz="1400" b="1" i="1"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54</a:t>
            </a:fld>
            <a:endParaRPr lang="en-AU"/>
          </a:p>
        </p:txBody>
      </p:sp>
    </p:spTree>
    <p:extLst>
      <p:ext uri="{BB962C8B-B14F-4D97-AF65-F5344CB8AC3E}">
        <p14:creationId xmlns:p14="http://schemas.microsoft.com/office/powerpoint/2010/main" val="1607303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Save as</a:t>
            </a:r>
            <a:r>
              <a:rPr lang="en-US" baseline="0" dirty="0"/>
              <a:t> a PowerPoint Show and upload to your MyUni course.</a:t>
            </a:r>
          </a:p>
          <a:p>
            <a:endParaRPr lang="en-US" sz="1400" b="1" i="1" baseline="0" dirty="0"/>
          </a:p>
          <a:p>
            <a:r>
              <a:rPr lang="en-US" sz="1400" b="1" i="1" baseline="0" dirty="0"/>
              <a:t>Before you upload the PPS customise slides and indicate where students will find them.</a:t>
            </a:r>
            <a:endParaRPr lang="en-US" sz="1400" b="1" i="1"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59</a:t>
            </a:fld>
            <a:endParaRPr lang="en-AU"/>
          </a:p>
        </p:txBody>
      </p:sp>
    </p:spTree>
    <p:extLst>
      <p:ext uri="{BB962C8B-B14F-4D97-AF65-F5344CB8AC3E}">
        <p14:creationId xmlns:p14="http://schemas.microsoft.com/office/powerpoint/2010/main" val="879153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Save as</a:t>
            </a:r>
            <a:r>
              <a:rPr lang="en-US" baseline="0" dirty="0"/>
              <a:t> a PowerPoint Show and upload to your MyUni course.</a:t>
            </a:r>
          </a:p>
          <a:p>
            <a:endParaRPr lang="en-US" sz="1400" b="1" i="1" baseline="0" dirty="0"/>
          </a:p>
          <a:p>
            <a:r>
              <a:rPr lang="en-US" sz="1400" b="1" i="1" baseline="0" dirty="0"/>
              <a:t>Before you upload the PPS customise slides and indicate where students will find them.</a:t>
            </a:r>
            <a:endParaRPr lang="en-US" sz="1400" b="1" i="1"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61</a:t>
            </a:fld>
            <a:endParaRPr lang="en-AU"/>
          </a:p>
        </p:txBody>
      </p:sp>
    </p:spTree>
    <p:extLst>
      <p:ext uri="{BB962C8B-B14F-4D97-AF65-F5344CB8AC3E}">
        <p14:creationId xmlns:p14="http://schemas.microsoft.com/office/powerpoint/2010/main" val="276458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ADDS is not designed to be a programming course.</a:t>
            </a:r>
          </a:p>
          <a:p>
            <a:r>
              <a:rPr lang="en-US" dirty="0"/>
              <a:t>The</a:t>
            </a:r>
            <a:r>
              <a:rPr lang="en-US" baseline="0" dirty="0"/>
              <a:t> key point of the course : complexity analysis, the design and analysis of algorithms , the common data structure</a:t>
            </a:r>
            <a:r>
              <a:rPr lang="en-US" dirty="0"/>
              <a:t> </a:t>
            </a:r>
          </a:p>
          <a:p>
            <a:endParaRPr lang="en-US" dirty="0"/>
          </a:p>
          <a:p>
            <a:r>
              <a:rPr lang="en-US" dirty="0"/>
              <a:t>As</a:t>
            </a:r>
            <a:r>
              <a:rPr lang="en-US" baseline="0" dirty="0"/>
              <a:t> computers become faster and faster, the need for program</a:t>
            </a:r>
            <a:r>
              <a:rPr lang="mr-IN" baseline="0" dirty="0"/>
              <a:t>…</a:t>
            </a:r>
            <a:endParaRPr lang="en-US" dirty="0"/>
          </a:p>
          <a:p>
            <a:r>
              <a:rPr lang="en-US" dirty="0"/>
              <a:t>The goal of this course is to help</a:t>
            </a:r>
            <a:r>
              <a:rPr lang="en-US" baseline="0" dirty="0"/>
              <a:t> you develop good programming and algorithm analysis skills simultaneously so that you can develop such programs with the maximum amount of efficiency.</a:t>
            </a:r>
          </a:p>
          <a:p>
            <a:endParaRPr lang="en-US" baseline="0" dirty="0"/>
          </a:p>
        </p:txBody>
      </p:sp>
      <p:sp>
        <p:nvSpPr>
          <p:cNvPr id="4" name="Slide Number Placeholder 3"/>
          <p:cNvSpPr>
            <a:spLocks noGrp="1"/>
          </p:cNvSpPr>
          <p:nvPr>
            <p:ph type="sldNum" sz="quarter" idx="10"/>
          </p:nvPr>
        </p:nvSpPr>
        <p:spPr/>
        <p:txBody>
          <a:bodyPr/>
          <a:lstStyle/>
          <a:p>
            <a:fld id="{477FE650-C70C-4B1D-9166-83BB00854515}" type="slidenum">
              <a:rPr lang="en-AU" smtClean="0"/>
              <a:t>5</a:t>
            </a:fld>
            <a:endParaRPr lang="en-AU"/>
          </a:p>
        </p:txBody>
      </p:sp>
    </p:spTree>
    <p:extLst>
      <p:ext uri="{BB962C8B-B14F-4D97-AF65-F5344CB8AC3E}">
        <p14:creationId xmlns:p14="http://schemas.microsoft.com/office/powerpoint/2010/main" val="3657472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board</a:t>
            </a:r>
          </a:p>
        </p:txBody>
      </p:sp>
      <p:sp>
        <p:nvSpPr>
          <p:cNvPr id="4" name="Slide Number Placeholder 3"/>
          <p:cNvSpPr>
            <a:spLocks noGrp="1"/>
          </p:cNvSpPr>
          <p:nvPr>
            <p:ph type="sldNum" sz="quarter" idx="10"/>
          </p:nvPr>
        </p:nvSpPr>
        <p:spPr/>
        <p:txBody>
          <a:bodyPr/>
          <a:lstStyle/>
          <a:p>
            <a:fld id="{477FE650-C70C-4B1D-9166-83BB00854515}" type="slidenum">
              <a:rPr lang="en-AU" smtClean="0"/>
              <a:t>6</a:t>
            </a:fld>
            <a:endParaRPr lang="en-AU"/>
          </a:p>
        </p:txBody>
      </p:sp>
    </p:spTree>
    <p:extLst>
      <p:ext uri="{BB962C8B-B14F-4D97-AF65-F5344CB8AC3E}">
        <p14:creationId xmlns:p14="http://schemas.microsoft.com/office/powerpoint/2010/main" val="975048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indent="0" algn="l" defTabSz="914400" rtl="0" eaLnBrk="1" fontAlgn="auto" latinLnBrk="0" hangingPunct="1">
              <a:lnSpc>
                <a:spcPct val="100000"/>
              </a:lnSpc>
              <a:spcBef>
                <a:spcPts val="0"/>
              </a:spcBef>
              <a:spcAft>
                <a:spcPts val="0"/>
              </a:spcAft>
              <a:buClrTx/>
              <a:buSzTx/>
              <a:buFontTx/>
              <a:buNone/>
              <a:tabLst/>
              <a:defRPr/>
            </a:pPr>
            <a:r>
              <a:rPr lang="en-AU" dirty="0"/>
              <a:t>It is suggested</a:t>
            </a:r>
            <a:r>
              <a:rPr lang="en-AU" baseline="0" dirty="0"/>
              <a:t> that you g</a:t>
            </a:r>
            <a:r>
              <a:rPr lang="en-AU" dirty="0"/>
              <a:t>o through the MyUni Course</a:t>
            </a:r>
            <a:r>
              <a:rPr lang="en-AU" baseline="0" dirty="0"/>
              <a:t> as you outline what the course is about and what students have to do to pass.</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Show students where they can find: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a:t>Readings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a:t>Lecture notes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a:t>Lecture recordings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a:t>Assessments</a:t>
            </a:r>
            <a:endParaRPr lang="en-AU"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7</a:t>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 Map: </a:t>
            </a:r>
            <a:r>
              <a:rPr lang="en-AU" sz="1200" b="0" i="0" u="none" strike="noStrike" kern="1200" dirty="0">
                <a:solidFill>
                  <a:schemeClr val="tx1"/>
                </a:solidFill>
                <a:effectLst/>
                <a:latin typeface="+mn-lt"/>
                <a:ea typeface="+mn-ea"/>
                <a:cs typeface="+mn-cs"/>
                <a:hlinkClick r:id="rId3" tooltip="User:Fibonacci"/>
              </a:rPr>
              <a:t>Fibonacci</a:t>
            </a:r>
            <a:r>
              <a:rPr lang="en-AU" sz="1200" b="0" i="0" kern="1200" dirty="0">
                <a:solidFill>
                  <a:schemeClr val="tx1"/>
                </a:solidFill>
                <a:effectLst/>
                <a:latin typeface="+mn-lt"/>
                <a:ea typeface="+mn-ea"/>
                <a:cs typeface="+mn-cs"/>
              </a:rPr>
              <a:t> - Own work based on: </a:t>
            </a:r>
            <a:r>
              <a:rPr lang="en-AU" sz="1200" b="0" i="0" u="none" strike="noStrike" kern="1200" dirty="0">
                <a:solidFill>
                  <a:schemeClr val="tx1"/>
                </a:solidFill>
                <a:effectLst/>
                <a:latin typeface="+mn-lt"/>
                <a:ea typeface="+mn-ea"/>
                <a:cs typeface="+mn-cs"/>
                <a:hlinkClick r:id="rId4" tooltip="File:BlankMap-World6, compact.svg"/>
              </a:rPr>
              <a:t>BlankMap-World6, compact.svg</a:t>
            </a:r>
            <a:r>
              <a:rPr lang="en-AU" sz="1200" b="0" i="0" kern="1200" dirty="0">
                <a:solidFill>
                  <a:schemeClr val="tx1"/>
                </a:solidFill>
                <a:effectLst/>
                <a:latin typeface="+mn-lt"/>
                <a:ea typeface="+mn-ea"/>
                <a:cs typeface="+mn-cs"/>
              </a:rPr>
              <a:t> and </a:t>
            </a:r>
            <a:r>
              <a:rPr lang="en-AU" sz="1200" b="0" i="0" u="none" strike="noStrike" kern="1200" dirty="0">
                <a:solidFill>
                  <a:schemeClr val="tx1"/>
                </a:solidFill>
                <a:effectLst/>
                <a:latin typeface="+mn-lt"/>
                <a:ea typeface="+mn-ea"/>
                <a:cs typeface="+mn-cs"/>
                <a:hlinkClick r:id="rId5" tooltip="File:World using the four color theorem.png"/>
              </a:rPr>
              <a:t>World using the four color theorem.png</a:t>
            </a:r>
            <a:r>
              <a:rPr lang="en-AU"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77FE650-C70C-4B1D-9166-83BB00854515}" type="slidenum">
              <a:rPr lang="en-AU" smtClean="0"/>
              <a:t>8</a:t>
            </a:fld>
            <a:endParaRPr lang="en-AU"/>
          </a:p>
        </p:txBody>
      </p:sp>
    </p:spTree>
    <p:extLst>
      <p:ext uri="{BB962C8B-B14F-4D97-AF65-F5344CB8AC3E}">
        <p14:creationId xmlns:p14="http://schemas.microsoft.com/office/powerpoint/2010/main" val="259414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400" b="1" i="1" baseline="0" dirty="0"/>
              <a:t>.</a:t>
            </a:r>
            <a:endParaRPr lang="en-US" sz="1400" b="1" i="1"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13</a:t>
            </a:fld>
            <a:endParaRPr lang="en-AU" dirty="0"/>
          </a:p>
        </p:txBody>
      </p:sp>
    </p:spTree>
    <p:extLst>
      <p:ext uri="{BB962C8B-B14F-4D97-AF65-F5344CB8AC3E}">
        <p14:creationId xmlns:p14="http://schemas.microsoft.com/office/powerpoint/2010/main" val="312579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through each assignment:</a:t>
            </a:r>
          </a:p>
          <a:p>
            <a:pPr marL="171450" indent="-171450">
              <a:buFont typeface="Arial"/>
              <a:buChar char="•"/>
            </a:pPr>
            <a:r>
              <a:rPr lang="en-US" baseline="0" dirty="0"/>
              <a:t>Where students find them on the MyUni course</a:t>
            </a:r>
          </a:p>
          <a:p>
            <a:pPr marL="171450" indent="-171450">
              <a:buFont typeface="Arial"/>
              <a:buChar char="•"/>
            </a:pPr>
            <a:r>
              <a:rPr lang="en-US" baseline="0" dirty="0"/>
              <a:t>Due dates</a:t>
            </a:r>
          </a:p>
          <a:p>
            <a:pPr marL="171450" indent="-171450">
              <a:buFont typeface="Arial"/>
              <a:buChar char="•"/>
            </a:pPr>
            <a:r>
              <a:rPr lang="en-US" baseline="0" dirty="0"/>
              <a:t>what each one involves  </a:t>
            </a:r>
          </a:p>
          <a:p>
            <a:pPr marL="171450" indent="-171450">
              <a:buFont typeface="Arial"/>
              <a:buChar char="•"/>
            </a:pPr>
            <a:r>
              <a:rPr lang="en-US" baseline="0" dirty="0"/>
              <a:t>Marking criteria </a:t>
            </a:r>
          </a:p>
          <a:p>
            <a:pPr marL="171450" indent="-171450">
              <a:buFont typeface="Arial"/>
              <a:buChar char="•"/>
            </a:pPr>
            <a:endParaRPr lang="en-US" baseline="0" dirty="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14</a:t>
            </a:fld>
            <a:endParaRPr lang="en-AU" dirty="0"/>
          </a:p>
        </p:txBody>
      </p:sp>
    </p:spTree>
    <p:extLst>
      <p:ext uri="{BB962C8B-B14F-4D97-AF65-F5344CB8AC3E}">
        <p14:creationId xmlns:p14="http://schemas.microsoft.com/office/powerpoint/2010/main" val="4068482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customize</a:t>
            </a:r>
            <a:r>
              <a:rPr lang="en-US" baseline="0" dirty="0"/>
              <a:t> according to your requirements</a:t>
            </a:r>
          </a:p>
          <a:p>
            <a:endParaRPr lang="en-US" baseline="0"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17</a:t>
            </a:fld>
            <a:endParaRPr lang="en-AU"/>
          </a:p>
        </p:txBody>
      </p:sp>
    </p:spTree>
    <p:extLst>
      <p:ext uri="{BB962C8B-B14F-4D97-AF65-F5344CB8AC3E}">
        <p14:creationId xmlns:p14="http://schemas.microsoft.com/office/powerpoint/2010/main" val="994988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3149600" y="622300"/>
            <a:ext cx="5522913" cy="3111500"/>
          </a:xfrm>
          <a:prstGeom prst="rect">
            <a:avLst/>
          </a:prstGeom>
        </p:spPr>
      </p:sp>
      <p:sp>
        <p:nvSpPr>
          <p:cNvPr id="278" name="PlaceHolder 2"/>
          <p:cNvSpPr>
            <a:spLocks noGrp="1"/>
          </p:cNvSpPr>
          <p:nvPr>
            <p:ph type="body"/>
          </p:nvPr>
        </p:nvSpPr>
        <p:spPr>
          <a:xfrm>
            <a:off x="1576440" y="3940200"/>
            <a:ext cx="8667360" cy="3733560"/>
          </a:xfrm>
          <a:prstGeom prst="rect">
            <a:avLst/>
          </a:prstGeom>
        </p:spPr>
        <p:txBody>
          <a:bodyPr lIns="114840" tIns="57600" rIns="114840" bIns="57600">
            <a:noAutofit/>
          </a:bodyPr>
          <a:lstStyle/>
          <a:p>
            <a:pPr marL="216000" indent="-216000">
              <a:lnSpc>
                <a:spcPct val="100000"/>
              </a:lnSpc>
            </a:pPr>
            <a:r>
              <a:rPr lang="en-US" sz="2000" b="0" strike="noStrike" spc="-1">
                <a:latin typeface="Calibri"/>
                <a:ea typeface="ＭＳ Ｐゴシック"/>
              </a:rPr>
              <a:t>Emphasise that they have to make sure they are still in Adelaide during the supp period. This is the only second chance they will get, and if they are not here, and they need a supp, they will have to repeat the subject.</a:t>
            </a:r>
            <a:endParaRPr lang="en-US" sz="2000" b="0" strike="noStrike" spc="-1">
              <a:latin typeface="Arial"/>
            </a:endParaRPr>
          </a:p>
        </p:txBody>
      </p:sp>
      <p:sp>
        <p:nvSpPr>
          <p:cNvPr id="279" name="Slide Number Placeholder 3"/>
          <p:cNvSpPr txBox="1"/>
          <p:nvPr/>
        </p:nvSpPr>
        <p:spPr>
          <a:xfrm>
            <a:off x="6699240" y="7881840"/>
            <a:ext cx="5121000" cy="414000"/>
          </a:xfrm>
          <a:prstGeom prst="rect">
            <a:avLst/>
          </a:prstGeom>
          <a:noFill/>
          <a:ln w="9360">
            <a:noFill/>
          </a:ln>
        </p:spPr>
        <p:txBody>
          <a:bodyPr lIns="114840" tIns="57600" rIns="114840" bIns="57600" anchor="b">
            <a:noAutofit/>
          </a:bodyPr>
          <a:lstStyle/>
          <a:p>
            <a:pPr algn="r">
              <a:lnSpc>
                <a:spcPct val="100000"/>
              </a:lnSpc>
            </a:pPr>
            <a:fld id="{4F60C0E1-377C-46E3-A3B3-43FA4FCFE1D6}" type="slidenum">
              <a:rPr lang="en-US" sz="1200" b="0" strike="noStrike" spc="-1">
                <a:solidFill>
                  <a:srgbClr val="000000"/>
                </a:solidFill>
                <a:latin typeface="Calibri"/>
                <a:ea typeface="ＭＳ Ｐゴシック"/>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7CC960-C990-4FDE-86F0-9E813652B12E}" type="datetimeFigureOut">
              <a:rPr lang="en-AU" smtClean="0"/>
              <a:t>26/2/2023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84A07E2-E97A-42E4-8313-125419E51080}" type="slidenum">
              <a:rPr lang="en-AU" smtClean="0"/>
              <a:t>‹#›</a:t>
            </a:fld>
            <a:endParaRPr lang="en-AU"/>
          </a:p>
        </p:txBody>
      </p:sp>
    </p:spTree>
    <p:extLst>
      <p:ext uri="{BB962C8B-B14F-4D97-AF65-F5344CB8AC3E}">
        <p14:creationId xmlns:p14="http://schemas.microsoft.com/office/powerpoint/2010/main" val="305156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over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4"/>
            <a:ext cx="16255999" cy="9143999"/>
          </a:xfrm>
          <a:prstGeom prst="rect">
            <a:avLst/>
          </a:prstGeom>
        </p:spPr>
      </p:pic>
      <p:sp>
        <p:nvSpPr>
          <p:cNvPr id="2" name="Title 1"/>
          <p:cNvSpPr>
            <a:spLocks noGrp="1"/>
          </p:cNvSpPr>
          <p:nvPr>
            <p:ph type="ctrTitle"/>
          </p:nvPr>
        </p:nvSpPr>
        <p:spPr>
          <a:xfrm>
            <a:off x="9108000" y="1671818"/>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759818"/>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59944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Cov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CB0BFE-F4BE-4F36-8176-135FF8BC0B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4"/>
            <a:ext cx="16255999" cy="9143999"/>
          </a:xfrm>
          <a:prstGeom prst="rect">
            <a:avLst/>
          </a:prstGeom>
        </p:spPr>
      </p:pic>
      <p:sp>
        <p:nvSpPr>
          <p:cNvPr id="2" name="Title 1"/>
          <p:cNvSpPr>
            <a:spLocks noGrp="1"/>
          </p:cNvSpPr>
          <p:nvPr>
            <p:ph type="ctrTitle"/>
          </p:nvPr>
        </p:nvSpPr>
        <p:spPr>
          <a:xfrm>
            <a:off x="662153" y="4572000"/>
            <a:ext cx="6251265"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662152" y="6660001"/>
            <a:ext cx="745552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31388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ov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05133-95CB-48B6-9842-693D95F435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4"/>
            <a:ext cx="16255999" cy="9143999"/>
          </a:xfrm>
          <a:prstGeom prst="rect">
            <a:avLst/>
          </a:prstGeom>
        </p:spPr>
      </p:pic>
      <p:sp>
        <p:nvSpPr>
          <p:cNvPr id="2" name="Title 1"/>
          <p:cNvSpPr>
            <a:spLocks noGrp="1"/>
          </p:cNvSpPr>
          <p:nvPr>
            <p:ph type="ctrTitle"/>
          </p:nvPr>
        </p:nvSpPr>
        <p:spPr>
          <a:xfrm>
            <a:off x="662400" y="4732367"/>
            <a:ext cx="6749782"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662400" y="6820368"/>
            <a:ext cx="7203282"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000994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v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F9CCF-4C0F-4418-87C4-D322BE490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4"/>
            <a:ext cx="16255999" cy="9143999"/>
          </a:xfrm>
          <a:prstGeom prst="rect">
            <a:avLst/>
          </a:prstGeom>
        </p:spPr>
      </p:pic>
      <p:sp>
        <p:nvSpPr>
          <p:cNvPr id="2" name="Title 1"/>
          <p:cNvSpPr>
            <a:spLocks noGrp="1"/>
          </p:cNvSpPr>
          <p:nvPr>
            <p:ph type="ctrTitle"/>
          </p:nvPr>
        </p:nvSpPr>
        <p:spPr>
          <a:xfrm>
            <a:off x="2263452" y="163352"/>
            <a:ext cx="7005245" cy="3363991"/>
          </a:xfrm>
        </p:spPr>
        <p:txBody>
          <a:bodyPr lIns="360000" rIns="360000" anchor="b" anchorCtr="0"/>
          <a:lstStyle>
            <a:lvl1pPr algn="ctr">
              <a:defRPr sz="5000"/>
            </a:lvl1pPr>
          </a:lstStyle>
          <a:p>
            <a:r>
              <a:rPr lang="en-US" dirty="0"/>
              <a:t>Click to edit Master title style</a:t>
            </a:r>
          </a:p>
        </p:txBody>
      </p:sp>
      <p:sp>
        <p:nvSpPr>
          <p:cNvPr id="3" name="Subtitle 2"/>
          <p:cNvSpPr>
            <a:spLocks noGrp="1"/>
          </p:cNvSpPr>
          <p:nvPr>
            <p:ph type="subTitle" idx="1" hasCustomPrompt="1"/>
          </p:nvPr>
        </p:nvSpPr>
        <p:spPr>
          <a:xfrm>
            <a:off x="2263452" y="3995342"/>
            <a:ext cx="7005246" cy="1898959"/>
          </a:xfrm>
        </p:spPr>
        <p:txBody>
          <a:bodyPr lIns="720000" rIns="720000"/>
          <a:lstStyle>
            <a:lvl1pPr marL="0" indent="0" algn="ctr">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3502592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Cov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05133-95CB-48B6-9842-693D95F435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3"/>
            <a:ext cx="16256000" cy="9144000"/>
          </a:xfrm>
          <a:prstGeom prst="rect">
            <a:avLst/>
          </a:prstGeom>
        </p:spPr>
      </p:pic>
      <p:sp>
        <p:nvSpPr>
          <p:cNvPr id="2" name="Title 1"/>
          <p:cNvSpPr>
            <a:spLocks noGrp="1"/>
          </p:cNvSpPr>
          <p:nvPr>
            <p:ph type="ctrTitle"/>
          </p:nvPr>
        </p:nvSpPr>
        <p:spPr>
          <a:xfrm>
            <a:off x="662400" y="4843200"/>
            <a:ext cx="6652800"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662400" y="6931201"/>
            <a:ext cx="7203282"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688063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over 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3"/>
            <a:ext cx="16256000" cy="9144000"/>
          </a:xfrm>
          <a:prstGeom prst="rect">
            <a:avLst/>
          </a:prstGeom>
        </p:spPr>
      </p:pic>
      <p:sp>
        <p:nvSpPr>
          <p:cNvPr id="2" name="Title 1"/>
          <p:cNvSpPr>
            <a:spLocks noGrp="1"/>
          </p:cNvSpPr>
          <p:nvPr>
            <p:ph type="ctrTitle"/>
          </p:nvPr>
        </p:nvSpPr>
        <p:spPr>
          <a:xfrm>
            <a:off x="9108000" y="1574837"/>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662837"/>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676322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over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3"/>
            <a:ext cx="16256000" cy="9144000"/>
          </a:xfrm>
          <a:prstGeom prst="rect">
            <a:avLst/>
          </a:prstGeom>
        </p:spPr>
      </p:pic>
      <p:sp>
        <p:nvSpPr>
          <p:cNvPr id="2" name="Title 1"/>
          <p:cNvSpPr>
            <a:spLocks noGrp="1"/>
          </p:cNvSpPr>
          <p:nvPr>
            <p:ph type="ctrTitle"/>
          </p:nvPr>
        </p:nvSpPr>
        <p:spPr>
          <a:xfrm>
            <a:off x="9108000" y="1436291"/>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524291"/>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134608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over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3"/>
            <a:ext cx="16256000" cy="9144000"/>
          </a:xfrm>
          <a:prstGeom prst="rect">
            <a:avLst/>
          </a:prstGeom>
        </p:spPr>
      </p:pic>
      <p:sp>
        <p:nvSpPr>
          <p:cNvPr id="2" name="Title 1"/>
          <p:cNvSpPr>
            <a:spLocks noGrp="1"/>
          </p:cNvSpPr>
          <p:nvPr>
            <p:ph type="ctrTitle"/>
          </p:nvPr>
        </p:nvSpPr>
        <p:spPr>
          <a:xfrm>
            <a:off x="9108000" y="1644109"/>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732109"/>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1860834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Cover 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05133-95CB-48B6-9842-693D95F435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803"/>
            <a:ext cx="16256000" cy="9144000"/>
          </a:xfrm>
          <a:prstGeom prst="rect">
            <a:avLst/>
          </a:prstGeom>
        </p:spPr>
      </p:pic>
      <p:sp>
        <p:nvSpPr>
          <p:cNvPr id="2" name="Title 1"/>
          <p:cNvSpPr>
            <a:spLocks noGrp="1"/>
          </p:cNvSpPr>
          <p:nvPr>
            <p:ph type="ctrTitle"/>
          </p:nvPr>
        </p:nvSpPr>
        <p:spPr>
          <a:xfrm>
            <a:off x="662400" y="4732366"/>
            <a:ext cx="6763636"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662400" y="6820367"/>
            <a:ext cx="7203282"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1679684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over 10">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803"/>
            <a:ext cx="16255999" cy="9143999"/>
          </a:xfrm>
          <a:prstGeom prst="rect">
            <a:avLst/>
          </a:prstGeom>
        </p:spPr>
      </p:pic>
      <p:sp>
        <p:nvSpPr>
          <p:cNvPr id="2" name="Title 1"/>
          <p:cNvSpPr>
            <a:spLocks noGrp="1"/>
          </p:cNvSpPr>
          <p:nvPr>
            <p:ph type="ctrTitle"/>
          </p:nvPr>
        </p:nvSpPr>
        <p:spPr>
          <a:xfrm>
            <a:off x="9108000" y="1630255"/>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718255"/>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76379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0" name="Picture 9" descr="Graphical user interface&#10;&#10;Description automatically generated with low confidence">
            <a:extLst>
              <a:ext uri="{FF2B5EF4-FFF2-40B4-BE49-F238E27FC236}">
                <a16:creationId xmlns:a16="http://schemas.microsoft.com/office/drawing/2014/main" id="{D0FC66D6-95C1-4C6F-84AF-CAE15808BC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04"/>
            <a:ext cx="16235363" cy="9132392"/>
          </a:xfrm>
          <a:prstGeom prst="rect">
            <a:avLst/>
          </a:prstGeom>
        </p:spPr>
      </p:pic>
      <p:sp>
        <p:nvSpPr>
          <p:cNvPr id="2" name="Title 1"/>
          <p:cNvSpPr>
            <a:spLocks noGrp="1"/>
          </p:cNvSpPr>
          <p:nvPr>
            <p:ph type="title" hasCustomPrompt="1"/>
          </p:nvPr>
        </p:nvSpPr>
        <p:spPr>
          <a:xfrm>
            <a:off x="11232000" y="1117601"/>
            <a:ext cx="3902398" cy="1409700"/>
          </a:xfrm>
        </p:spPr>
        <p:txBody>
          <a:bodyPr/>
          <a:lstStyle>
            <a:lvl1pPr algn="l">
              <a:defRPr sz="10000">
                <a:solidFill>
                  <a:schemeClr val="bg1"/>
                </a:solidFill>
              </a:defRPr>
            </a:lvl1pPr>
          </a:lstStyle>
          <a:p>
            <a:r>
              <a:rPr lang="en-US" dirty="0"/>
              <a:t>Text</a:t>
            </a:r>
          </a:p>
        </p:txBody>
      </p:sp>
      <p:sp>
        <p:nvSpPr>
          <p:cNvPr id="3" name="Content Placeholder 2"/>
          <p:cNvSpPr>
            <a:spLocks noGrp="1"/>
          </p:cNvSpPr>
          <p:nvPr>
            <p:ph idx="1"/>
          </p:nvPr>
        </p:nvSpPr>
        <p:spPr>
          <a:xfrm>
            <a:off x="914399" y="2781301"/>
            <a:ext cx="9016678" cy="46742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7CC960-C990-4FDE-86F0-9E813652B12E}" type="datetimeFigureOut">
              <a:rPr lang="en-AU" smtClean="0"/>
              <a:t>26/2/2023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84A07E2-E97A-42E4-8313-125419E51080}" type="slidenum">
              <a:rPr lang="en-AU" smtClean="0"/>
              <a:t>‹#›</a:t>
            </a:fld>
            <a:endParaRPr lang="en-AU"/>
          </a:p>
        </p:txBody>
      </p:sp>
      <p:sp>
        <p:nvSpPr>
          <p:cNvPr id="7" name="Content Placeholder 2">
            <a:extLst>
              <a:ext uri="{FF2B5EF4-FFF2-40B4-BE49-F238E27FC236}">
                <a16:creationId xmlns:a16="http://schemas.microsoft.com/office/drawing/2014/main" id="{52533C18-6F58-486A-916F-CD185EDC166C}"/>
              </a:ext>
            </a:extLst>
          </p:cNvPr>
          <p:cNvSpPr>
            <a:spLocks noGrp="1"/>
          </p:cNvSpPr>
          <p:nvPr>
            <p:ph idx="13"/>
          </p:nvPr>
        </p:nvSpPr>
        <p:spPr>
          <a:xfrm>
            <a:off x="11232000" y="2782800"/>
            <a:ext cx="3902399" cy="46742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13">
            <a:extLst>
              <a:ext uri="{FF2B5EF4-FFF2-40B4-BE49-F238E27FC236}">
                <a16:creationId xmlns:a16="http://schemas.microsoft.com/office/drawing/2014/main" id="{54B4454A-8F1A-4FCE-A748-8FC2AFFFFAB8}"/>
              </a:ext>
            </a:extLst>
          </p:cNvPr>
          <p:cNvSpPr>
            <a:spLocks noGrp="1"/>
          </p:cNvSpPr>
          <p:nvPr>
            <p:ph sz="quarter" idx="14"/>
          </p:nvPr>
        </p:nvSpPr>
        <p:spPr>
          <a:xfrm>
            <a:off x="914397" y="1366709"/>
            <a:ext cx="9016678" cy="1160592"/>
          </a:xfrm>
        </p:spPr>
        <p:txBody>
          <a:bodyPr/>
          <a:lstStyle>
            <a:lvl1pPr>
              <a:spcAft>
                <a:spcPts val="0"/>
              </a:spcAft>
              <a:defRPr sz="5000"/>
            </a:lvl1pPr>
          </a:lstStyle>
          <a:p>
            <a:pPr lvl="0"/>
            <a:r>
              <a:rPr lang="en-GB"/>
              <a:t>Click to edit Master text styles</a:t>
            </a:r>
          </a:p>
        </p:txBody>
      </p:sp>
    </p:spTree>
    <p:extLst>
      <p:ext uri="{BB962C8B-B14F-4D97-AF65-F5344CB8AC3E}">
        <p14:creationId xmlns:p14="http://schemas.microsoft.com/office/powerpoint/2010/main" val="354671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over 1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803"/>
            <a:ext cx="16255999" cy="9143999"/>
          </a:xfrm>
          <a:prstGeom prst="rect">
            <a:avLst/>
          </a:prstGeom>
        </p:spPr>
      </p:pic>
      <p:sp>
        <p:nvSpPr>
          <p:cNvPr id="2" name="Title 1"/>
          <p:cNvSpPr>
            <a:spLocks noGrp="1"/>
          </p:cNvSpPr>
          <p:nvPr>
            <p:ph type="ctrTitle"/>
          </p:nvPr>
        </p:nvSpPr>
        <p:spPr>
          <a:xfrm>
            <a:off x="9108000" y="1727236"/>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815236"/>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1131504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over 1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803"/>
            <a:ext cx="16255999" cy="9143999"/>
          </a:xfrm>
          <a:prstGeom prst="rect">
            <a:avLst/>
          </a:prstGeom>
        </p:spPr>
      </p:pic>
      <p:sp>
        <p:nvSpPr>
          <p:cNvPr id="2" name="Title 1"/>
          <p:cNvSpPr>
            <a:spLocks noGrp="1"/>
          </p:cNvSpPr>
          <p:nvPr>
            <p:ph type="ctrTitle"/>
          </p:nvPr>
        </p:nvSpPr>
        <p:spPr>
          <a:xfrm>
            <a:off x="9108000" y="1644109"/>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732109"/>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490481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Cover 1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803"/>
            <a:ext cx="16255999" cy="9143999"/>
          </a:xfrm>
          <a:prstGeom prst="rect">
            <a:avLst/>
          </a:prstGeom>
        </p:spPr>
      </p:pic>
      <p:sp>
        <p:nvSpPr>
          <p:cNvPr id="2" name="Title 1"/>
          <p:cNvSpPr>
            <a:spLocks noGrp="1"/>
          </p:cNvSpPr>
          <p:nvPr>
            <p:ph type="ctrTitle"/>
          </p:nvPr>
        </p:nvSpPr>
        <p:spPr>
          <a:xfrm>
            <a:off x="9108000" y="1464000"/>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552000"/>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509029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Cover 1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05133-95CB-48B6-9842-693D95F435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803"/>
            <a:ext cx="16255999" cy="9143999"/>
          </a:xfrm>
          <a:prstGeom prst="rect">
            <a:avLst/>
          </a:prstGeom>
        </p:spPr>
      </p:pic>
      <p:sp>
        <p:nvSpPr>
          <p:cNvPr id="2" name="Title 1"/>
          <p:cNvSpPr>
            <a:spLocks noGrp="1"/>
          </p:cNvSpPr>
          <p:nvPr>
            <p:ph type="ctrTitle"/>
          </p:nvPr>
        </p:nvSpPr>
        <p:spPr>
          <a:xfrm>
            <a:off x="662400" y="4801637"/>
            <a:ext cx="668050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662400" y="6889638"/>
            <a:ext cx="7203282"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727852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Cover 1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F5208-4F9B-41ED-9EB8-D07E0040E2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804"/>
            <a:ext cx="16256000" cy="9144000"/>
          </a:xfrm>
          <a:prstGeom prst="rect">
            <a:avLst/>
          </a:prstGeom>
        </p:spPr>
      </p:pic>
      <p:sp>
        <p:nvSpPr>
          <p:cNvPr id="2" name="Title 1"/>
          <p:cNvSpPr>
            <a:spLocks noGrp="1"/>
          </p:cNvSpPr>
          <p:nvPr>
            <p:ph type="ctrTitle"/>
          </p:nvPr>
        </p:nvSpPr>
        <p:spPr>
          <a:xfrm>
            <a:off x="9108000" y="1547127"/>
            <a:ext cx="6026399" cy="1620000"/>
          </a:xfrm>
        </p:spPr>
        <p:txBody>
          <a:bodyPr anchor="t" anchorCtr="0"/>
          <a:lstStyle>
            <a:lvl1pPr algn="l">
              <a:defRPr sz="5000"/>
            </a:lvl1pPr>
          </a:lstStyle>
          <a:p>
            <a:r>
              <a:rPr lang="en-US" dirty="0"/>
              <a:t>Click to edit Master title style</a:t>
            </a:r>
          </a:p>
        </p:txBody>
      </p:sp>
      <p:sp>
        <p:nvSpPr>
          <p:cNvPr id="3" name="Subtitle 2"/>
          <p:cNvSpPr>
            <a:spLocks noGrp="1"/>
          </p:cNvSpPr>
          <p:nvPr>
            <p:ph type="subTitle" idx="1"/>
          </p:nvPr>
        </p:nvSpPr>
        <p:spPr>
          <a:xfrm>
            <a:off x="9108000" y="3635127"/>
            <a:ext cx="6026399" cy="1260300"/>
          </a:xfrm>
        </p:spPr>
        <p:txBody>
          <a:bodyPr/>
          <a:lstStyle>
            <a:lvl1pPr marL="0" indent="0" algn="l">
              <a:buNone/>
              <a:defRPr sz="3200" b="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488747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8229-DCE5-45CE-AE4B-FC5198D08A70}"/>
              </a:ext>
            </a:extLst>
          </p:cNvPr>
          <p:cNvSpPr>
            <a:spLocks noGrp="1"/>
          </p:cNvSpPr>
          <p:nvPr>
            <p:ph type="ctrTitle"/>
          </p:nvPr>
        </p:nvSpPr>
        <p:spPr>
          <a:xfrm>
            <a:off x="2028825" y="1497013"/>
            <a:ext cx="12177713" cy="2581501"/>
          </a:xfrm>
        </p:spPr>
        <p:txBody>
          <a:bodyPr anchor="b"/>
          <a:lstStyle>
            <a:lvl1pPr algn="ctr">
              <a:defRPr sz="5000"/>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FF848206-057C-400C-85DD-58F5A2F9D45D}"/>
              </a:ext>
            </a:extLst>
          </p:cNvPr>
          <p:cNvSpPr>
            <a:spLocks noGrp="1"/>
          </p:cNvSpPr>
          <p:nvPr>
            <p:ph type="subTitle" idx="1"/>
          </p:nvPr>
        </p:nvSpPr>
        <p:spPr>
          <a:xfrm>
            <a:off x="2028825" y="4802188"/>
            <a:ext cx="12177713" cy="2208212"/>
          </a:xfrm>
        </p:spPr>
        <p:txBody>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2199003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with Insert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8BA4C2-DED7-458B-8E91-306434016679}"/>
              </a:ext>
            </a:extLst>
          </p:cNvPr>
          <p:cNvSpPr>
            <a:spLocks noGrp="1"/>
          </p:cNvSpPr>
          <p:nvPr>
            <p:ph type="pic" sz="quarter" idx="10"/>
          </p:nvPr>
        </p:nvSpPr>
        <p:spPr>
          <a:xfrm>
            <a:off x="0" y="0"/>
            <a:ext cx="16235363" cy="9144000"/>
          </a:xfrm>
        </p:spPr>
        <p:txBody>
          <a:bodyPr/>
          <a:lstStyle/>
          <a:p>
            <a:endParaRPr lang="en-AU"/>
          </a:p>
        </p:txBody>
      </p:sp>
      <p:sp>
        <p:nvSpPr>
          <p:cNvPr id="2" name="Title 1">
            <a:extLst>
              <a:ext uri="{FF2B5EF4-FFF2-40B4-BE49-F238E27FC236}">
                <a16:creationId xmlns:a16="http://schemas.microsoft.com/office/drawing/2014/main" id="{3AB08229-DCE5-45CE-AE4B-FC5198D08A70}"/>
              </a:ext>
            </a:extLst>
          </p:cNvPr>
          <p:cNvSpPr>
            <a:spLocks noGrp="1"/>
          </p:cNvSpPr>
          <p:nvPr>
            <p:ph type="ctrTitle"/>
          </p:nvPr>
        </p:nvSpPr>
        <p:spPr>
          <a:xfrm>
            <a:off x="2028825" y="1497013"/>
            <a:ext cx="12177713" cy="2581501"/>
          </a:xfrm>
        </p:spPr>
        <p:txBody>
          <a:bodyPr anchor="b"/>
          <a:lstStyle>
            <a:lvl1pPr algn="ctr">
              <a:defRPr sz="5000"/>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FF848206-057C-400C-85DD-58F5A2F9D45D}"/>
              </a:ext>
            </a:extLst>
          </p:cNvPr>
          <p:cNvSpPr>
            <a:spLocks noGrp="1"/>
          </p:cNvSpPr>
          <p:nvPr>
            <p:ph type="subTitle" idx="1"/>
          </p:nvPr>
        </p:nvSpPr>
        <p:spPr>
          <a:xfrm>
            <a:off x="2028825" y="4802188"/>
            <a:ext cx="12177713" cy="2208212"/>
          </a:xfrm>
        </p:spPr>
        <p:txBody>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3354064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knowledgement of Country_Add Tex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16235363" cy="9143999"/>
          </a:xfrm>
        </p:spPr>
        <p:txBody>
          <a:bodyPr lIns="360000" tIns="360000" rIns="360000" bIns="360000" anchor="ctr" anchorCtr="0"/>
          <a:lstStyle>
            <a:lvl1pPr algn="ctr">
              <a:defRPr/>
            </a:lvl1pPr>
            <a:lvl2pPr algn="ctr">
              <a:defRPr/>
            </a:lvl2pPr>
            <a:lvl3pPr algn="ctr">
              <a:defRPr/>
            </a:lvl3pPr>
            <a:lvl4pPr algn="ctr">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8857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cknowledgement of Country_ Pre-set Tex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6FFC7-070C-4EC6-90DA-287A40BC9086}"/>
              </a:ext>
            </a:extLst>
          </p:cNvPr>
          <p:cNvSpPr txBox="1"/>
          <p:nvPr userDrawn="1"/>
        </p:nvSpPr>
        <p:spPr>
          <a:xfrm>
            <a:off x="-1" y="0"/>
            <a:ext cx="16235363" cy="9144000"/>
          </a:xfrm>
          <a:prstGeom prst="rect">
            <a:avLst/>
          </a:prstGeom>
          <a:noFill/>
        </p:spPr>
        <p:txBody>
          <a:bodyPr wrap="square" lIns="360000" tIns="360000" rIns="360000" bIns="360000" rtlCol="0" anchor="ctr" anchorCtr="0">
            <a:noAutofit/>
          </a:bodyPr>
          <a:lstStyle/>
          <a:p>
            <a:pPr algn="ctr">
              <a:lnSpc>
                <a:spcPct val="120000"/>
              </a:lnSpc>
              <a:spcAft>
                <a:spcPts val="1800"/>
              </a:spcAft>
            </a:pPr>
            <a:r>
              <a:rPr lang="en-GB" dirty="0">
                <a:solidFill>
                  <a:schemeClr val="bg1"/>
                </a:solidFill>
              </a:rPr>
              <a:t>We acknowledge and pay our respects to the Kaurna people,</a:t>
            </a:r>
            <a:br>
              <a:rPr lang="en-GB" dirty="0">
                <a:solidFill>
                  <a:schemeClr val="bg1"/>
                </a:solidFill>
              </a:rPr>
            </a:br>
            <a:r>
              <a:rPr lang="en-GB" dirty="0">
                <a:solidFill>
                  <a:schemeClr val="bg1"/>
                </a:solidFill>
              </a:rPr>
              <a:t>the traditional custodians whose ancestral lands we gather on.</a:t>
            </a:r>
          </a:p>
          <a:p>
            <a:pPr algn="ctr">
              <a:lnSpc>
                <a:spcPct val="120000"/>
              </a:lnSpc>
              <a:spcAft>
                <a:spcPts val="1800"/>
              </a:spcAft>
            </a:pPr>
            <a:r>
              <a:rPr lang="en-GB" dirty="0">
                <a:solidFill>
                  <a:schemeClr val="bg1"/>
                </a:solidFill>
              </a:rPr>
              <a:t>We acknowledge the deep feelings of attachment and relationship of the</a:t>
            </a:r>
            <a:br>
              <a:rPr lang="en-GB" dirty="0">
                <a:solidFill>
                  <a:schemeClr val="bg1"/>
                </a:solidFill>
              </a:rPr>
            </a:br>
            <a:r>
              <a:rPr lang="en-GB" dirty="0">
                <a:solidFill>
                  <a:schemeClr val="bg1"/>
                </a:solidFill>
              </a:rPr>
              <a:t>Kaurna people to country and we respect and value their past, present</a:t>
            </a:r>
            <a:br>
              <a:rPr lang="en-GB" dirty="0">
                <a:solidFill>
                  <a:schemeClr val="bg1"/>
                </a:solidFill>
              </a:rPr>
            </a:br>
            <a:r>
              <a:rPr lang="en-GB" dirty="0">
                <a:solidFill>
                  <a:schemeClr val="bg1"/>
                </a:solidFill>
              </a:rPr>
              <a:t>and ongoing connection to the land and cultural beliefs.</a:t>
            </a:r>
            <a:endParaRPr lang="en-AU" dirty="0">
              <a:solidFill>
                <a:schemeClr val="bg1"/>
              </a:solidFill>
            </a:endParaRPr>
          </a:p>
        </p:txBody>
      </p:sp>
    </p:spTree>
    <p:extLst>
      <p:ext uri="{BB962C8B-B14F-4D97-AF65-F5344CB8AC3E}">
        <p14:creationId xmlns:p14="http://schemas.microsoft.com/office/powerpoint/2010/main" val="25488664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A89EBA-AE21-49AB-947B-52121DCD756F}"/>
              </a:ext>
            </a:extLst>
          </p:cNvPr>
          <p:cNvSpPr txBox="1"/>
          <p:nvPr userDrawn="1"/>
        </p:nvSpPr>
        <p:spPr>
          <a:xfrm>
            <a:off x="13677899" y="8775700"/>
            <a:ext cx="1456499" cy="276999"/>
          </a:xfrm>
          <a:prstGeom prst="rect">
            <a:avLst/>
          </a:prstGeom>
          <a:noFill/>
        </p:spPr>
        <p:txBody>
          <a:bodyPr wrap="square" rtlCol="0">
            <a:spAutoFit/>
          </a:bodyPr>
          <a:lstStyle/>
          <a:p>
            <a:pPr algn="r"/>
            <a:r>
              <a:rPr lang="en-AU" sz="1200" dirty="0">
                <a:solidFill>
                  <a:schemeClr val="bg1">
                    <a:lumMod val="85000"/>
                  </a:schemeClr>
                </a:solidFill>
              </a:rPr>
              <a:t>CRICOS </a:t>
            </a:r>
            <a:r>
              <a:rPr lang="en-AU" sz="1200" dirty="0" err="1">
                <a:solidFill>
                  <a:schemeClr val="bg1">
                    <a:lumMod val="85000"/>
                  </a:schemeClr>
                </a:solidFill>
              </a:rPr>
              <a:t>00123M</a:t>
            </a:r>
            <a:endParaRPr lang="en-AU" sz="1200" dirty="0">
              <a:solidFill>
                <a:schemeClr val="bg1">
                  <a:lumMod val="85000"/>
                </a:schemeClr>
              </a:solidFill>
            </a:endParaRPr>
          </a:p>
        </p:txBody>
      </p:sp>
      <p:pic>
        <p:nvPicPr>
          <p:cNvPr id="3" name="Picture 2" descr="Graphical user interface, application&#10;&#10;Description automatically generated">
            <a:extLst>
              <a:ext uri="{FF2B5EF4-FFF2-40B4-BE49-F238E27FC236}">
                <a16:creationId xmlns:a16="http://schemas.microsoft.com/office/drawing/2014/main" id="{90FC89A4-CD76-4A40-80B9-5CA8E81E8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04"/>
            <a:ext cx="16235363" cy="9132392"/>
          </a:xfrm>
          <a:prstGeom prst="rect">
            <a:avLst/>
          </a:prstGeom>
        </p:spPr>
      </p:pic>
    </p:spTree>
    <p:extLst>
      <p:ext uri="{BB962C8B-B14F-4D97-AF65-F5344CB8AC3E}">
        <p14:creationId xmlns:p14="http://schemas.microsoft.com/office/powerpoint/2010/main" val="43014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Two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399" y="1371601"/>
            <a:ext cx="14220000" cy="1409700"/>
          </a:xfrm>
        </p:spPr>
        <p:txBody>
          <a:bodyPr/>
          <a:lstStyle/>
          <a:p>
            <a:r>
              <a:rPr lang="en-GB"/>
              <a:t>Click to edit Master title style</a:t>
            </a:r>
            <a:endParaRPr lang="en-US" dirty="0"/>
          </a:p>
        </p:txBody>
      </p:sp>
      <p:sp>
        <p:nvSpPr>
          <p:cNvPr id="3" name="Content Placeholder 2"/>
          <p:cNvSpPr>
            <a:spLocks noGrp="1"/>
          </p:cNvSpPr>
          <p:nvPr>
            <p:ph idx="1"/>
          </p:nvPr>
        </p:nvSpPr>
        <p:spPr>
          <a:xfrm>
            <a:off x="914399" y="4788000"/>
            <a:ext cx="6840000" cy="3417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7CC960-C990-4FDE-86F0-9E813652B12E}" type="datetimeFigureOut">
              <a:rPr lang="en-AU" smtClean="0"/>
              <a:t>26/2/2023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84A07E2-E97A-42E4-8313-125419E51080}" type="slidenum">
              <a:rPr lang="en-AU" smtClean="0"/>
              <a:t>‹#›</a:t>
            </a:fld>
            <a:endParaRPr lang="en-AU"/>
          </a:p>
        </p:txBody>
      </p:sp>
      <p:sp>
        <p:nvSpPr>
          <p:cNvPr id="7" name="Content Placeholder 2">
            <a:extLst>
              <a:ext uri="{FF2B5EF4-FFF2-40B4-BE49-F238E27FC236}">
                <a16:creationId xmlns:a16="http://schemas.microsoft.com/office/drawing/2014/main" id="{910E55B8-819A-49BC-BC10-49DFB929488E}"/>
              </a:ext>
            </a:extLst>
          </p:cNvPr>
          <p:cNvSpPr>
            <a:spLocks noGrp="1"/>
          </p:cNvSpPr>
          <p:nvPr>
            <p:ph idx="13"/>
          </p:nvPr>
        </p:nvSpPr>
        <p:spPr>
          <a:xfrm>
            <a:off x="8294399" y="4788000"/>
            <a:ext cx="6840000" cy="3417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a:extLst>
              <a:ext uri="{FF2B5EF4-FFF2-40B4-BE49-F238E27FC236}">
                <a16:creationId xmlns:a16="http://schemas.microsoft.com/office/drawing/2014/main" id="{7254DC4F-299F-4059-AD51-2BD5799E241A}"/>
              </a:ext>
            </a:extLst>
          </p:cNvPr>
          <p:cNvSpPr>
            <a:spLocks noGrp="1"/>
          </p:cNvSpPr>
          <p:nvPr>
            <p:ph type="body" idx="14" hasCustomPrompt="1"/>
          </p:nvPr>
        </p:nvSpPr>
        <p:spPr>
          <a:xfrm>
            <a:off x="914399" y="3276000"/>
            <a:ext cx="6840000" cy="1098549"/>
          </a:xfrm>
        </p:spPr>
        <p:txBody>
          <a:bodyPr anchor="b"/>
          <a:lstStyle>
            <a:lvl1pPr marL="0" indent="0">
              <a:buNone/>
              <a:defRPr sz="86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Add Text</a:t>
            </a:r>
          </a:p>
        </p:txBody>
      </p:sp>
      <p:sp>
        <p:nvSpPr>
          <p:cNvPr id="9" name="Text Placeholder 4">
            <a:extLst>
              <a:ext uri="{FF2B5EF4-FFF2-40B4-BE49-F238E27FC236}">
                <a16:creationId xmlns:a16="http://schemas.microsoft.com/office/drawing/2014/main" id="{E4DB1575-6EDC-410D-A467-68D375028606}"/>
              </a:ext>
            </a:extLst>
          </p:cNvPr>
          <p:cNvSpPr>
            <a:spLocks noGrp="1"/>
          </p:cNvSpPr>
          <p:nvPr>
            <p:ph type="body" sz="quarter" idx="3" hasCustomPrompt="1"/>
          </p:nvPr>
        </p:nvSpPr>
        <p:spPr>
          <a:xfrm>
            <a:off x="8294399" y="3276000"/>
            <a:ext cx="6840000" cy="1098549"/>
          </a:xfrm>
        </p:spPr>
        <p:txBody>
          <a:bodyPr anchor="b"/>
          <a:lstStyle>
            <a:lvl1pPr marL="0" indent="0">
              <a:buNone/>
              <a:defRPr sz="86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Add Text</a:t>
            </a:r>
          </a:p>
        </p:txBody>
      </p:sp>
    </p:spTree>
    <p:extLst>
      <p:ext uri="{BB962C8B-B14F-4D97-AF65-F5344CB8AC3E}">
        <p14:creationId xmlns:p14="http://schemas.microsoft.com/office/powerpoint/2010/main" val="228355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sz="half" idx="1"/>
          </p:nvPr>
        </p:nvSpPr>
        <p:spPr>
          <a:xfrm>
            <a:off x="811768" y="1883702"/>
            <a:ext cx="7170619" cy="6284516"/>
          </a:xfrm>
        </p:spPr>
        <p:txBody>
          <a:bodyPr>
            <a:normAutofit/>
          </a:bodyPr>
          <a:lstStyle>
            <a:lvl1pPr>
              <a:defRPr sz="3200"/>
            </a:lvl1pPr>
            <a:lvl2pPr>
              <a:defRPr sz="2667"/>
            </a:lvl2pPr>
            <a:lvl3pPr>
              <a:defRPr sz="2400"/>
            </a:lvl3pPr>
            <a:lvl4pPr>
              <a:defRPr sz="2133"/>
            </a:lvl4pPr>
            <a:lvl5pPr>
              <a:defRPr sz="2133"/>
            </a:lvl5pPr>
            <a:lvl6pPr>
              <a:defRPr sz="2400"/>
            </a:lvl6pPr>
            <a:lvl7pPr>
              <a:defRPr sz="2400"/>
            </a:lvl7pPr>
            <a:lvl8pPr>
              <a:defRPr sz="2400"/>
            </a:lvl8pPr>
            <a:lvl9pPr>
              <a:defRPr sz="2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8252976" y="1883702"/>
            <a:ext cx="7170619" cy="6284516"/>
          </a:xfrm>
        </p:spPr>
        <p:txBody>
          <a:bodyPr>
            <a:normAutofit/>
          </a:bodyPr>
          <a:lstStyle>
            <a:lvl1pPr>
              <a:defRPr sz="3200"/>
            </a:lvl1pPr>
            <a:lvl2pPr>
              <a:defRPr sz="2667"/>
            </a:lvl2pPr>
            <a:lvl3pPr>
              <a:defRPr sz="2400"/>
            </a:lvl3pPr>
            <a:lvl4pPr>
              <a:defRPr sz="2133"/>
            </a:lvl4pPr>
            <a:lvl5pPr>
              <a:defRPr sz="2133"/>
            </a:lvl5pPr>
            <a:lvl6pPr>
              <a:defRPr sz="2400"/>
            </a:lvl6pPr>
            <a:lvl7pPr>
              <a:defRPr sz="2400"/>
            </a:lvl7pPr>
            <a:lvl8pPr>
              <a:defRPr sz="2400"/>
            </a:lvl8pPr>
            <a:lvl9pPr>
              <a:defRPr sz="2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Footer Placeholder 5"/>
          <p:cNvSpPr>
            <a:spLocks noGrp="1"/>
          </p:cNvSpPr>
          <p:nvPr>
            <p:ph type="ftr" sz="quarter" idx="11"/>
          </p:nvPr>
        </p:nvSpPr>
        <p:spPr/>
        <p:txBody>
          <a:bodyPr/>
          <a:lstStyle/>
          <a:p>
            <a:r>
              <a:rPr lang="en-AU"/>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cxnSp>
        <p:nvCxnSpPr>
          <p:cNvPr id="8" name="Straight Connector 7"/>
          <p:cNvCxnSpPr/>
          <p:nvPr userDrawn="1"/>
        </p:nvCxnSpPr>
        <p:spPr>
          <a:xfrm>
            <a:off x="830134" y="8604448"/>
            <a:ext cx="14702946"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956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t>University of Adelaide</a:t>
            </a:r>
          </a:p>
        </p:txBody>
      </p:sp>
      <p:sp>
        <p:nvSpPr>
          <p:cNvPr id="4" name="Slide Number Placeholder 3"/>
          <p:cNvSpPr>
            <a:spLocks noGrp="1"/>
          </p:cNvSpPr>
          <p:nvPr>
            <p:ph type="sldNum" sz="quarter" idx="12"/>
          </p:nvPr>
        </p:nvSpPr>
        <p:spPr/>
        <p:txBody>
          <a:bodyPr/>
          <a:lstStyle/>
          <a:p>
            <a:fld id="{7E8AFECB-488C-4862-A863-69DB259C81CD}" type="slidenum">
              <a:rPr lang="en-AU" smtClean="0"/>
              <a:t>‹#›</a:t>
            </a:fld>
            <a:endParaRPr lang="en-AU"/>
          </a:p>
        </p:txBody>
      </p:sp>
      <p:cxnSp>
        <p:nvCxnSpPr>
          <p:cNvPr id="5" name="Straight Connector 4"/>
          <p:cNvCxnSpPr/>
          <p:nvPr userDrawn="1"/>
        </p:nvCxnSpPr>
        <p:spPr>
          <a:xfrm>
            <a:off x="830134" y="8604448"/>
            <a:ext cx="14702946"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75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8" name="Picture 7" descr="campus-background.jpg"/>
          <p:cNvPicPr>
            <a:picLocks noChangeAspect="1"/>
          </p:cNvPicPr>
          <p:nvPr userDrawn="1"/>
        </p:nvPicPr>
        <p:blipFill>
          <a:blip r:embed="rId2" cstate="print"/>
          <a:stretch>
            <a:fillRect/>
          </a:stretch>
        </p:blipFill>
        <p:spPr>
          <a:xfrm>
            <a:off x="0" y="0"/>
            <a:ext cx="16235363" cy="9180512"/>
          </a:xfrm>
          <a:prstGeom prst="rect">
            <a:avLst/>
          </a:prstGeom>
        </p:spPr>
      </p:pic>
      <p:sp>
        <p:nvSpPr>
          <p:cNvPr id="2" name="Title 1"/>
          <p:cNvSpPr>
            <a:spLocks noGrp="1"/>
          </p:cNvSpPr>
          <p:nvPr>
            <p:ph type="title"/>
          </p:nvPr>
        </p:nvSpPr>
        <p:spPr>
          <a:xfrm>
            <a:off x="1282482" y="5875867"/>
            <a:ext cx="13800059" cy="1816100"/>
          </a:xfrm>
        </p:spPr>
        <p:txBody>
          <a:bodyPr anchor="t"/>
          <a:lstStyle>
            <a:lvl1pPr algn="r">
              <a:defRPr sz="5333" b="0" cap="none" baseline="0">
                <a:solidFill>
                  <a:schemeClr val="bg1"/>
                </a:solidFill>
              </a:defRPr>
            </a:lvl1pPr>
          </a:lstStyle>
          <a:p>
            <a:r>
              <a:rPr lang="en-AU"/>
              <a:t>Click to edit Master title style</a:t>
            </a:r>
            <a:endParaRPr lang="en-AU" dirty="0"/>
          </a:p>
        </p:txBody>
      </p:sp>
      <p:sp>
        <p:nvSpPr>
          <p:cNvPr id="3" name="Text Placeholder 2"/>
          <p:cNvSpPr>
            <a:spLocks noGrp="1"/>
          </p:cNvSpPr>
          <p:nvPr>
            <p:ph type="body" idx="1"/>
          </p:nvPr>
        </p:nvSpPr>
        <p:spPr>
          <a:xfrm>
            <a:off x="1282482" y="3875618"/>
            <a:ext cx="13800059" cy="2000249"/>
          </a:xfrm>
        </p:spPr>
        <p:txBody>
          <a:bodyPr anchor="b"/>
          <a:lstStyle>
            <a:lvl1pPr marL="0" indent="0" algn="r">
              <a:buNone/>
              <a:defRPr sz="2667">
                <a:solidFill>
                  <a:schemeClr val="bg1">
                    <a:lumMod val="8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AU"/>
              <a:t>Click to edit Master text styles</a:t>
            </a:r>
          </a:p>
        </p:txBody>
      </p:sp>
      <p:pic>
        <p:nvPicPr>
          <p:cNvPr id="9" name="Picture 8" descr="UoA_logo_vert_cmyk_midbg.png"/>
          <p:cNvPicPr/>
          <p:nvPr userDrawn="1"/>
        </p:nvPicPr>
        <p:blipFill>
          <a:blip r:embed="rId3" cstate="screen"/>
          <a:stretch>
            <a:fillRect/>
          </a:stretch>
        </p:blipFill>
        <p:spPr>
          <a:xfrm>
            <a:off x="551782" y="424266"/>
            <a:ext cx="1966539" cy="1095039"/>
          </a:xfrm>
          <a:prstGeom prst="rect">
            <a:avLst/>
          </a:prstGeom>
        </p:spPr>
      </p:pic>
    </p:spTree>
    <p:extLst>
      <p:ext uri="{BB962C8B-B14F-4D97-AF65-F5344CB8AC3E}">
        <p14:creationId xmlns:p14="http://schemas.microsoft.com/office/powerpoint/2010/main" val="306974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0304" y="443520"/>
            <a:ext cx="14611188" cy="1132800"/>
          </a:xfrm>
          <a:prstGeom prst="rect">
            <a:avLst/>
          </a:prstGeom>
        </p:spPr>
        <p:txBody>
          <a:bodyPr lIns="0" tIns="0" rIns="0" bIns="0" anchor="ctr">
            <a:noAutofit/>
          </a:bodyPr>
          <a:lstStyle/>
          <a:p>
            <a:endParaRPr lang="en-AU" sz="3200" b="0" strike="noStrike" spc="-1">
              <a:solidFill>
                <a:srgbClr val="000000"/>
              </a:solidFill>
              <a:latin typeface="Times New Roman"/>
            </a:endParaRPr>
          </a:p>
        </p:txBody>
      </p:sp>
      <p:sp>
        <p:nvSpPr>
          <p:cNvPr id="93" name="PlaceHolder 2"/>
          <p:cNvSpPr>
            <a:spLocks noGrp="1"/>
          </p:cNvSpPr>
          <p:nvPr>
            <p:ph type="body"/>
          </p:nvPr>
        </p:nvSpPr>
        <p:spPr>
          <a:xfrm>
            <a:off x="811768" y="1883520"/>
            <a:ext cx="14611188" cy="6284160"/>
          </a:xfrm>
          <a:prstGeom prst="rect">
            <a:avLst/>
          </a:prstGeom>
        </p:spPr>
        <p:txBody>
          <a:bodyPr lIns="0" tIns="0" rIns="0" bIns="0">
            <a:normAutofit/>
          </a:bodyPr>
          <a:lstStyle/>
          <a:p>
            <a:endParaRPr lang="en-AU" sz="3200" b="0" strike="noStrike" spc="-1">
              <a:solidFill>
                <a:srgbClr val="000000"/>
              </a:solidFill>
              <a:latin typeface="Georgia"/>
            </a:endParaRPr>
          </a:p>
        </p:txBody>
      </p:sp>
    </p:spTree>
    <p:extLst>
      <p:ext uri="{BB962C8B-B14F-4D97-AF65-F5344CB8AC3E}">
        <p14:creationId xmlns:p14="http://schemas.microsoft.com/office/powerpoint/2010/main" val="1883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7CC960-C990-4FDE-86F0-9E813652B12E}" type="datetimeFigureOut">
              <a:rPr lang="en-AU" smtClean="0"/>
              <a:t>26/2/2023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84A07E2-E97A-42E4-8313-125419E51080}" type="slidenum">
              <a:rPr lang="en-AU" smtClean="0"/>
              <a:t>‹#›</a:t>
            </a:fld>
            <a:endParaRPr lang="en-AU"/>
          </a:p>
        </p:txBody>
      </p:sp>
    </p:spTree>
    <p:extLst>
      <p:ext uri="{BB962C8B-B14F-4D97-AF65-F5344CB8AC3E}">
        <p14:creationId xmlns:p14="http://schemas.microsoft.com/office/powerpoint/2010/main" val="2820016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914399" y="1371601"/>
            <a:ext cx="14220000" cy="1409700"/>
          </a:xfrm>
        </p:spPr>
        <p:txBody>
          <a:bodyPr/>
          <a:lstStyle/>
          <a:p>
            <a:r>
              <a:rPr lang="en-US" dirty="0"/>
              <a:t>Click to edit Master title style</a:t>
            </a:r>
          </a:p>
        </p:txBody>
      </p:sp>
      <p:sp>
        <p:nvSpPr>
          <p:cNvPr id="3" name="Content Placeholder 2"/>
          <p:cNvSpPr>
            <a:spLocks noGrp="1"/>
          </p:cNvSpPr>
          <p:nvPr>
            <p:ph idx="1"/>
          </p:nvPr>
        </p:nvSpPr>
        <p:spPr>
          <a:xfrm>
            <a:off x="914399" y="4788000"/>
            <a:ext cx="4320000" cy="3417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7CC960-C990-4FDE-86F0-9E813652B12E}" type="datetimeFigureOut">
              <a:rPr lang="en-AU" smtClean="0"/>
              <a:t>26/2/2023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84A07E2-E97A-42E4-8313-125419E51080}" type="slidenum">
              <a:rPr lang="en-AU" smtClean="0"/>
              <a:t>‹#›</a:t>
            </a:fld>
            <a:endParaRPr lang="en-AU"/>
          </a:p>
        </p:txBody>
      </p:sp>
      <p:sp>
        <p:nvSpPr>
          <p:cNvPr id="7" name="Content Placeholder 2">
            <a:extLst>
              <a:ext uri="{FF2B5EF4-FFF2-40B4-BE49-F238E27FC236}">
                <a16:creationId xmlns:a16="http://schemas.microsoft.com/office/drawing/2014/main" id="{910E55B8-819A-49BC-BC10-49DFB929488E}"/>
              </a:ext>
            </a:extLst>
          </p:cNvPr>
          <p:cNvSpPr>
            <a:spLocks noGrp="1"/>
          </p:cNvSpPr>
          <p:nvPr>
            <p:ph idx="13"/>
          </p:nvPr>
        </p:nvSpPr>
        <p:spPr>
          <a:xfrm>
            <a:off x="10814399" y="4788000"/>
            <a:ext cx="4320000" cy="3417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6877B47D-005D-4397-A831-AE95410AC9EA}"/>
              </a:ext>
            </a:extLst>
          </p:cNvPr>
          <p:cNvSpPr>
            <a:spLocks noGrp="1"/>
          </p:cNvSpPr>
          <p:nvPr>
            <p:ph idx="15"/>
          </p:nvPr>
        </p:nvSpPr>
        <p:spPr>
          <a:xfrm>
            <a:off x="5864399" y="4788000"/>
            <a:ext cx="4320000" cy="3417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B17A0936-88A6-4897-AE50-6F90C605D3F7}"/>
              </a:ext>
            </a:extLst>
          </p:cNvPr>
          <p:cNvSpPr>
            <a:spLocks noGrp="1"/>
          </p:cNvSpPr>
          <p:nvPr>
            <p:ph sz="quarter" idx="16" hasCustomPrompt="1"/>
          </p:nvPr>
        </p:nvSpPr>
        <p:spPr>
          <a:xfrm>
            <a:off x="914398" y="3276600"/>
            <a:ext cx="4319999" cy="1098000"/>
          </a:xfrm>
        </p:spPr>
        <p:txBody>
          <a:bodyPr/>
          <a:lstStyle>
            <a:lvl1pPr>
              <a:lnSpc>
                <a:spcPct val="100000"/>
              </a:lnSpc>
              <a:spcAft>
                <a:spcPts val="0"/>
              </a:spcAft>
              <a:buNone/>
              <a:defRPr sz="8600"/>
            </a:lvl1pPr>
          </a:lstStyle>
          <a:p>
            <a:pPr lvl="0"/>
            <a:r>
              <a:rPr lang="en-US" dirty="0"/>
              <a:t>text</a:t>
            </a:r>
            <a:endParaRPr lang="en-AU" dirty="0"/>
          </a:p>
        </p:txBody>
      </p:sp>
      <p:sp>
        <p:nvSpPr>
          <p:cNvPr id="13" name="Content Placeholder 11">
            <a:extLst>
              <a:ext uri="{FF2B5EF4-FFF2-40B4-BE49-F238E27FC236}">
                <a16:creationId xmlns:a16="http://schemas.microsoft.com/office/drawing/2014/main" id="{10F7D49E-3633-4FA1-B691-4DF5B3107D3D}"/>
              </a:ext>
            </a:extLst>
          </p:cNvPr>
          <p:cNvSpPr>
            <a:spLocks noGrp="1"/>
          </p:cNvSpPr>
          <p:nvPr>
            <p:ph sz="quarter" idx="17" hasCustomPrompt="1"/>
          </p:nvPr>
        </p:nvSpPr>
        <p:spPr>
          <a:xfrm>
            <a:off x="5864399" y="3276600"/>
            <a:ext cx="4319999" cy="1098000"/>
          </a:xfrm>
        </p:spPr>
        <p:txBody>
          <a:bodyPr/>
          <a:lstStyle>
            <a:lvl1pPr>
              <a:lnSpc>
                <a:spcPct val="100000"/>
              </a:lnSpc>
              <a:spcAft>
                <a:spcPts val="0"/>
              </a:spcAft>
              <a:buNone/>
              <a:defRPr sz="8600"/>
            </a:lvl1pPr>
          </a:lstStyle>
          <a:p>
            <a:pPr lvl="0"/>
            <a:r>
              <a:rPr lang="en-US" dirty="0"/>
              <a:t>text</a:t>
            </a:r>
            <a:endParaRPr lang="en-AU" dirty="0"/>
          </a:p>
        </p:txBody>
      </p:sp>
      <p:sp>
        <p:nvSpPr>
          <p:cNvPr id="14" name="Content Placeholder 11">
            <a:extLst>
              <a:ext uri="{FF2B5EF4-FFF2-40B4-BE49-F238E27FC236}">
                <a16:creationId xmlns:a16="http://schemas.microsoft.com/office/drawing/2014/main" id="{B2164868-F334-474A-8FFC-51BA757F5077}"/>
              </a:ext>
            </a:extLst>
          </p:cNvPr>
          <p:cNvSpPr>
            <a:spLocks noGrp="1"/>
          </p:cNvSpPr>
          <p:nvPr>
            <p:ph sz="quarter" idx="18" hasCustomPrompt="1"/>
          </p:nvPr>
        </p:nvSpPr>
        <p:spPr>
          <a:xfrm>
            <a:off x="10814400" y="3276600"/>
            <a:ext cx="4319999" cy="1098000"/>
          </a:xfrm>
        </p:spPr>
        <p:txBody>
          <a:bodyPr/>
          <a:lstStyle>
            <a:lvl1pPr>
              <a:lnSpc>
                <a:spcPct val="100000"/>
              </a:lnSpc>
              <a:spcAft>
                <a:spcPts val="0"/>
              </a:spcAft>
              <a:buNone/>
              <a:defRPr sz="8600"/>
            </a:lvl1pPr>
          </a:lstStyle>
          <a:p>
            <a:pPr lvl="0"/>
            <a:r>
              <a:rPr lang="en-US" dirty="0"/>
              <a:t>text</a:t>
            </a:r>
            <a:endParaRPr lang="en-AU" dirty="0"/>
          </a:p>
        </p:txBody>
      </p:sp>
    </p:spTree>
    <p:extLst>
      <p:ext uri="{BB962C8B-B14F-4D97-AF65-F5344CB8AC3E}">
        <p14:creationId xmlns:p14="http://schemas.microsoft.com/office/powerpoint/2010/main" val="121648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Shape&#10;&#10;Description automatically generated">
            <a:extLst>
              <a:ext uri="{FF2B5EF4-FFF2-40B4-BE49-F238E27FC236}">
                <a16:creationId xmlns:a16="http://schemas.microsoft.com/office/drawing/2014/main" id="{FC067C97-25E4-43E2-9CA5-0EE21FE04E8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5804"/>
            <a:ext cx="16255999" cy="9144000"/>
          </a:xfrm>
          <a:prstGeom prst="rect">
            <a:avLst/>
          </a:prstGeom>
        </p:spPr>
      </p:pic>
      <p:sp>
        <p:nvSpPr>
          <p:cNvPr id="2" name="Title Placeholder 1"/>
          <p:cNvSpPr>
            <a:spLocks noGrp="1"/>
          </p:cNvSpPr>
          <p:nvPr>
            <p:ph type="title"/>
          </p:nvPr>
        </p:nvSpPr>
        <p:spPr>
          <a:xfrm>
            <a:off x="914399" y="1371601"/>
            <a:ext cx="14220000" cy="1409700"/>
          </a:xfrm>
          <a:prstGeom prst="rect">
            <a:avLst/>
          </a:prstGeom>
        </p:spPr>
        <p:txBody>
          <a:bodyPr vert="horz" lIns="0" tIns="0" rIns="0" bIns="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914399" y="2781301"/>
            <a:ext cx="14220000" cy="4674299"/>
          </a:xfrm>
          <a:prstGeom prst="rect">
            <a:avLst/>
          </a:prstGeom>
        </p:spPr>
        <p:txBody>
          <a:bodyPr vert="horz" lIns="0" tIns="0" rIns="0" bIns="0" rtlCol="0">
            <a:noAutofit/>
          </a:bodyPr>
          <a:lstStyle/>
          <a:p>
            <a:pPr lvl="0"/>
            <a:r>
              <a:rPr lang="en-US" dirty="0"/>
              <a:t>Edit Master text styles</a:t>
            </a:r>
          </a:p>
          <a:p>
            <a:pPr lvl="1"/>
            <a:r>
              <a:rPr lang="en-US" dirty="0"/>
              <a:t>Body Text</a:t>
            </a:r>
          </a:p>
          <a:p>
            <a:pPr lvl="2"/>
            <a:r>
              <a:rPr lang="en-US" dirty="0"/>
              <a:t>Bullet 1</a:t>
            </a:r>
          </a:p>
          <a:p>
            <a:pPr lvl="3"/>
            <a:r>
              <a:rPr lang="en-US" dirty="0"/>
              <a:t>Bullet 2</a:t>
            </a:r>
          </a:p>
          <a:p>
            <a:pPr lvl="4"/>
            <a:r>
              <a:rPr lang="en-US" dirty="0"/>
              <a:t>Bullet 3</a:t>
            </a:r>
          </a:p>
          <a:p>
            <a:pPr lvl="5"/>
            <a:r>
              <a:rPr lang="en-US" dirty="0"/>
              <a:t>List 1</a:t>
            </a:r>
          </a:p>
          <a:p>
            <a:pPr lvl="6"/>
            <a:r>
              <a:rPr lang="en-US" dirty="0"/>
              <a:t>List 2</a:t>
            </a:r>
          </a:p>
          <a:p>
            <a:pPr lvl="7"/>
            <a:r>
              <a:rPr lang="en-US" dirty="0"/>
              <a:t>List 3</a:t>
            </a:r>
          </a:p>
          <a:p>
            <a:pPr lvl="8"/>
            <a:r>
              <a:rPr lang="en-US" dirty="0"/>
              <a:t>Body Text Indent</a:t>
            </a:r>
          </a:p>
        </p:txBody>
      </p:sp>
      <p:sp>
        <p:nvSpPr>
          <p:cNvPr id="4" name="Date Placeholder 3"/>
          <p:cNvSpPr>
            <a:spLocks noGrp="1"/>
          </p:cNvSpPr>
          <p:nvPr>
            <p:ph type="dt" sz="half" idx="2"/>
          </p:nvPr>
        </p:nvSpPr>
        <p:spPr>
          <a:xfrm>
            <a:off x="914399" y="8788400"/>
            <a:ext cx="3652957" cy="338669"/>
          </a:xfrm>
          <a:prstGeom prst="rect">
            <a:avLst/>
          </a:prstGeom>
        </p:spPr>
        <p:txBody>
          <a:bodyPr vert="horz" lIns="0" tIns="0" rIns="0" bIns="0" rtlCol="0" anchor="t" anchorCtr="0"/>
          <a:lstStyle>
            <a:lvl1pPr algn="l">
              <a:defRPr sz="1400">
                <a:solidFill>
                  <a:schemeClr val="tx1"/>
                </a:solidFill>
              </a:defRPr>
            </a:lvl1pPr>
          </a:lstStyle>
          <a:p>
            <a:fld id="{C77CC960-C990-4FDE-86F0-9E813652B12E}" type="datetimeFigureOut">
              <a:rPr lang="en-AU" smtClean="0"/>
              <a:pPr/>
              <a:t>26/2/2023</a:t>
            </a:fld>
            <a:endParaRPr lang="en-AU" dirty="0"/>
          </a:p>
        </p:txBody>
      </p:sp>
      <p:sp>
        <p:nvSpPr>
          <p:cNvPr id="5" name="Footer Placeholder 4"/>
          <p:cNvSpPr>
            <a:spLocks noGrp="1"/>
          </p:cNvSpPr>
          <p:nvPr>
            <p:ph type="ftr" sz="quarter" idx="3"/>
          </p:nvPr>
        </p:nvSpPr>
        <p:spPr>
          <a:xfrm>
            <a:off x="5377964" y="8788400"/>
            <a:ext cx="5479435" cy="338669"/>
          </a:xfrm>
          <a:prstGeom prst="rect">
            <a:avLst/>
          </a:prstGeom>
        </p:spPr>
        <p:txBody>
          <a:bodyPr vert="horz" lIns="0" tIns="0" rIns="0" bIns="0" rtlCol="0" anchor="t" anchorCtr="0"/>
          <a:lstStyle>
            <a:lvl1pPr algn="ctr">
              <a:defRPr sz="1400">
                <a:solidFill>
                  <a:schemeClr val="tx1"/>
                </a:solidFill>
              </a:defRPr>
            </a:lvl1pPr>
          </a:lstStyle>
          <a:p>
            <a:endParaRPr lang="en-AU" dirty="0"/>
          </a:p>
        </p:txBody>
      </p:sp>
      <p:sp>
        <p:nvSpPr>
          <p:cNvPr id="6" name="Slide Number Placeholder 5"/>
          <p:cNvSpPr>
            <a:spLocks noGrp="1"/>
          </p:cNvSpPr>
          <p:nvPr>
            <p:ph type="sldNum" sz="quarter" idx="4"/>
          </p:nvPr>
        </p:nvSpPr>
        <p:spPr>
          <a:xfrm>
            <a:off x="11481442" y="8788400"/>
            <a:ext cx="3652957" cy="338669"/>
          </a:xfrm>
          <a:prstGeom prst="rect">
            <a:avLst/>
          </a:prstGeom>
        </p:spPr>
        <p:txBody>
          <a:bodyPr vert="horz" lIns="0" tIns="0" rIns="0" bIns="0" rtlCol="0" anchor="t" anchorCtr="0"/>
          <a:lstStyle>
            <a:lvl1pPr algn="r">
              <a:defRPr sz="1400">
                <a:solidFill>
                  <a:schemeClr val="tx1"/>
                </a:solidFill>
              </a:defRPr>
            </a:lvl1pPr>
          </a:lstStyle>
          <a:p>
            <a:fld id="{284A07E2-E97A-42E4-8313-125419E51080}" type="slidenum">
              <a:rPr lang="en-AU" smtClean="0"/>
              <a:pPr/>
              <a:t>‹#›</a:t>
            </a:fld>
            <a:endParaRPr lang="en-AU"/>
          </a:p>
        </p:txBody>
      </p:sp>
    </p:spTree>
    <p:extLst>
      <p:ext uri="{BB962C8B-B14F-4D97-AF65-F5344CB8AC3E}">
        <p14:creationId xmlns:p14="http://schemas.microsoft.com/office/powerpoint/2010/main" val="2142943270"/>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719" r:id="rId3"/>
    <p:sldLayoutId id="2147483721" r:id="rId4"/>
    <p:sldLayoutId id="2147483722" r:id="rId5"/>
    <p:sldLayoutId id="2147483723" r:id="rId6"/>
    <p:sldLayoutId id="2147483724" r:id="rId7"/>
  </p:sldLayoutIdLst>
  <p:txStyles>
    <p:titleStyle>
      <a:lvl1pPr algn="l" defTabSz="1219170" rtl="0" eaLnBrk="1" latinLnBrk="0" hangingPunct="1">
        <a:lnSpc>
          <a:spcPct val="120000"/>
        </a:lnSpc>
        <a:spcBef>
          <a:spcPct val="0"/>
        </a:spcBef>
        <a:buNone/>
        <a:defRPr sz="5000" b="1" kern="1200">
          <a:solidFill>
            <a:schemeClr val="tx1"/>
          </a:solidFill>
          <a:latin typeface="+mj-lt"/>
          <a:ea typeface="+mj-ea"/>
          <a:cs typeface="+mj-cs"/>
        </a:defRPr>
      </a:lvl1pPr>
    </p:titleStyle>
    <p:bodyStyle>
      <a:lvl1pPr marL="0" indent="0" algn="l" defTabSz="1219170" rtl="0" eaLnBrk="1" latinLnBrk="0" hangingPunct="1">
        <a:lnSpc>
          <a:spcPct val="120000"/>
        </a:lnSpc>
        <a:spcBef>
          <a:spcPts val="0"/>
        </a:spcBef>
        <a:spcAft>
          <a:spcPts val="1100"/>
        </a:spcAft>
        <a:buFont typeface="Calibri" panose="020F0502020204030204" pitchFamily="34" charset="0"/>
        <a:buChar char="﻿"/>
        <a:defRPr sz="3000" b="1" kern="1200">
          <a:solidFill>
            <a:schemeClr val="tx1"/>
          </a:solidFill>
          <a:latin typeface="+mn-lt"/>
          <a:ea typeface="+mn-ea"/>
          <a:cs typeface="+mn-cs"/>
        </a:defRPr>
      </a:lvl1pPr>
      <a:lvl2pPr marL="0" indent="0" algn="l" defTabSz="1219170" rtl="0" eaLnBrk="1" latinLnBrk="0" hangingPunct="1">
        <a:lnSpc>
          <a:spcPct val="120000"/>
        </a:lnSpc>
        <a:spcBef>
          <a:spcPts val="0"/>
        </a:spcBef>
        <a:spcAft>
          <a:spcPts val="900"/>
        </a:spcAft>
        <a:buFont typeface="Calibri" panose="020F0502020204030204" pitchFamily="34" charset="0"/>
        <a:buChar char="﻿"/>
        <a:defRPr sz="3000" b="0" kern="1200">
          <a:solidFill>
            <a:schemeClr val="tx1"/>
          </a:solidFill>
          <a:latin typeface="+mn-lt"/>
          <a:ea typeface="+mn-ea"/>
          <a:cs typeface="+mn-cs"/>
        </a:defRPr>
      </a:lvl2pPr>
      <a:lvl3pPr marL="432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tx1"/>
          </a:solidFill>
          <a:latin typeface="+mn-lt"/>
          <a:ea typeface="+mn-ea"/>
          <a:cs typeface="+mn-cs"/>
        </a:defRPr>
      </a:lvl3pPr>
      <a:lvl4pPr marL="864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tx1"/>
          </a:solidFill>
          <a:latin typeface="+mn-lt"/>
          <a:ea typeface="+mn-ea"/>
          <a:cs typeface="+mn-cs"/>
        </a:defRPr>
      </a:lvl4pPr>
      <a:lvl5pPr marL="1296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tx1"/>
          </a:solidFill>
          <a:latin typeface="+mn-lt"/>
          <a:ea typeface="+mn-ea"/>
          <a:cs typeface="+mn-cs"/>
        </a:defRPr>
      </a:lvl5pPr>
      <a:lvl6pPr marL="432000" indent="-432000" algn="l" defTabSz="1219170" rtl="0" eaLnBrk="1" latinLnBrk="0" hangingPunct="1">
        <a:lnSpc>
          <a:spcPct val="120000"/>
        </a:lnSpc>
        <a:spcBef>
          <a:spcPts val="0"/>
        </a:spcBef>
        <a:spcAft>
          <a:spcPts val="900"/>
        </a:spcAft>
        <a:buFont typeface="+mj-lt"/>
        <a:buAutoNum type="arabicPeriod"/>
        <a:defRPr sz="3000" kern="1200">
          <a:solidFill>
            <a:schemeClr val="tx1"/>
          </a:solidFill>
          <a:latin typeface="+mn-lt"/>
          <a:ea typeface="+mn-ea"/>
          <a:cs typeface="+mn-cs"/>
        </a:defRPr>
      </a:lvl6pPr>
      <a:lvl7pPr marL="864000" indent="-432000" algn="l" defTabSz="1219170" rtl="0" eaLnBrk="1" latinLnBrk="0" hangingPunct="1">
        <a:lnSpc>
          <a:spcPct val="120000"/>
        </a:lnSpc>
        <a:spcBef>
          <a:spcPts val="0"/>
        </a:spcBef>
        <a:spcAft>
          <a:spcPts val="900"/>
        </a:spcAft>
        <a:buFont typeface="+mj-lt"/>
        <a:buAutoNum type="alphaLcPeriod"/>
        <a:defRPr sz="3000" kern="1200">
          <a:solidFill>
            <a:schemeClr val="tx1"/>
          </a:solidFill>
          <a:latin typeface="+mn-lt"/>
          <a:ea typeface="+mn-ea"/>
          <a:cs typeface="+mn-cs"/>
        </a:defRPr>
      </a:lvl7pPr>
      <a:lvl8pPr marL="1296000" indent="-432000" algn="l" defTabSz="1219170" rtl="0" eaLnBrk="1" latinLnBrk="0" hangingPunct="1">
        <a:lnSpc>
          <a:spcPct val="120000"/>
        </a:lnSpc>
        <a:spcBef>
          <a:spcPts val="0"/>
        </a:spcBef>
        <a:spcAft>
          <a:spcPts val="900"/>
        </a:spcAft>
        <a:buFont typeface="+mj-lt"/>
        <a:buAutoNum type="romanLcPeriod"/>
        <a:defRPr sz="3000" kern="1200">
          <a:solidFill>
            <a:schemeClr val="tx1"/>
          </a:solidFill>
          <a:latin typeface="+mn-lt"/>
          <a:ea typeface="+mn-ea"/>
          <a:cs typeface="+mn-cs"/>
        </a:defRPr>
      </a:lvl8pPr>
      <a:lvl9pPr marL="540000" indent="0" algn="l" defTabSz="1219170" rtl="0" eaLnBrk="1" latinLnBrk="0" hangingPunct="1">
        <a:lnSpc>
          <a:spcPct val="120000"/>
        </a:lnSpc>
        <a:spcBef>
          <a:spcPts val="0"/>
        </a:spcBef>
        <a:spcAft>
          <a:spcPts val="900"/>
        </a:spcAft>
        <a:buFont typeface="Calibri" panose="020F0502020204030204" pitchFamily="34" charset="0"/>
        <a:buChar char="﻿"/>
        <a:defRPr sz="30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picture containing icon&#10;&#10;Description automatically generated">
            <a:extLst>
              <a:ext uri="{FF2B5EF4-FFF2-40B4-BE49-F238E27FC236}">
                <a16:creationId xmlns:a16="http://schemas.microsoft.com/office/drawing/2014/main" id="{CF4CCA27-24D4-4F7C-B1B5-B5D9DB874B6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04"/>
            <a:ext cx="16255999" cy="9144000"/>
          </a:xfrm>
          <a:prstGeom prst="rect">
            <a:avLst/>
          </a:prstGeom>
        </p:spPr>
      </p:pic>
      <p:sp>
        <p:nvSpPr>
          <p:cNvPr id="2" name="Title Placeholder 1"/>
          <p:cNvSpPr>
            <a:spLocks noGrp="1"/>
          </p:cNvSpPr>
          <p:nvPr>
            <p:ph type="title"/>
          </p:nvPr>
        </p:nvSpPr>
        <p:spPr>
          <a:xfrm>
            <a:off x="914399" y="1371601"/>
            <a:ext cx="14220000" cy="14097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914399" y="2781301"/>
            <a:ext cx="14220000" cy="4674299"/>
          </a:xfrm>
          <a:prstGeom prst="rect">
            <a:avLst/>
          </a:prstGeom>
        </p:spPr>
        <p:txBody>
          <a:bodyPr vert="horz" lIns="0" tIns="0" rIns="0" bIns="0" rtlCol="0">
            <a:noAutofit/>
          </a:bodyPr>
          <a:lstStyle/>
          <a:p>
            <a:pPr lvl="0"/>
            <a:r>
              <a:rPr lang="en-US" dirty="0"/>
              <a:t>Edit Master text styles</a:t>
            </a:r>
          </a:p>
          <a:p>
            <a:pPr lvl="1"/>
            <a:r>
              <a:rPr lang="en-US" dirty="0"/>
              <a:t>Body Text</a:t>
            </a:r>
          </a:p>
          <a:p>
            <a:pPr lvl="2"/>
            <a:r>
              <a:rPr lang="en-US" dirty="0"/>
              <a:t>Bullet 1</a:t>
            </a:r>
          </a:p>
          <a:p>
            <a:pPr lvl="3"/>
            <a:r>
              <a:rPr lang="en-US" dirty="0"/>
              <a:t>Bullet 2</a:t>
            </a:r>
          </a:p>
          <a:p>
            <a:pPr lvl="4"/>
            <a:r>
              <a:rPr lang="en-US" dirty="0"/>
              <a:t>Bullet 3</a:t>
            </a:r>
          </a:p>
          <a:p>
            <a:pPr lvl="5"/>
            <a:r>
              <a:rPr lang="en-US" dirty="0"/>
              <a:t>List 1</a:t>
            </a:r>
          </a:p>
          <a:p>
            <a:pPr lvl="6"/>
            <a:r>
              <a:rPr lang="en-US" dirty="0"/>
              <a:t>List 2</a:t>
            </a:r>
          </a:p>
          <a:p>
            <a:pPr lvl="7"/>
            <a:r>
              <a:rPr lang="en-US" dirty="0"/>
              <a:t>List 3</a:t>
            </a:r>
          </a:p>
          <a:p>
            <a:pPr lvl="8"/>
            <a:r>
              <a:rPr lang="en-US" dirty="0"/>
              <a:t>Body Text Indent</a:t>
            </a:r>
          </a:p>
        </p:txBody>
      </p:sp>
      <p:sp>
        <p:nvSpPr>
          <p:cNvPr id="4" name="Date Placeholder 3"/>
          <p:cNvSpPr>
            <a:spLocks noGrp="1"/>
          </p:cNvSpPr>
          <p:nvPr>
            <p:ph type="dt" sz="half" idx="2"/>
          </p:nvPr>
        </p:nvSpPr>
        <p:spPr>
          <a:xfrm>
            <a:off x="914399" y="8788400"/>
            <a:ext cx="3652957" cy="338669"/>
          </a:xfrm>
          <a:prstGeom prst="rect">
            <a:avLst/>
          </a:prstGeom>
        </p:spPr>
        <p:txBody>
          <a:bodyPr vert="horz" lIns="0" tIns="0" rIns="0" bIns="0" rtlCol="0" anchor="t" anchorCtr="0"/>
          <a:lstStyle>
            <a:lvl1pPr algn="l">
              <a:defRPr sz="1400">
                <a:solidFill>
                  <a:schemeClr val="bg1"/>
                </a:solidFill>
              </a:defRPr>
            </a:lvl1pPr>
          </a:lstStyle>
          <a:p>
            <a:fld id="{C77CC960-C990-4FDE-86F0-9E813652B12E}" type="datetimeFigureOut">
              <a:rPr lang="en-AU" smtClean="0"/>
              <a:pPr/>
              <a:t>26/2/2023</a:t>
            </a:fld>
            <a:endParaRPr lang="en-AU" dirty="0"/>
          </a:p>
        </p:txBody>
      </p:sp>
      <p:sp>
        <p:nvSpPr>
          <p:cNvPr id="5" name="Footer Placeholder 4"/>
          <p:cNvSpPr>
            <a:spLocks noGrp="1"/>
          </p:cNvSpPr>
          <p:nvPr>
            <p:ph type="ftr" sz="quarter" idx="3"/>
          </p:nvPr>
        </p:nvSpPr>
        <p:spPr>
          <a:xfrm>
            <a:off x="5377964" y="8788400"/>
            <a:ext cx="5479435" cy="338669"/>
          </a:xfrm>
          <a:prstGeom prst="rect">
            <a:avLst/>
          </a:prstGeom>
        </p:spPr>
        <p:txBody>
          <a:bodyPr vert="horz" lIns="0" tIns="0" rIns="0" bIns="0" rtlCol="0" anchor="t" anchorCtr="0"/>
          <a:lstStyle>
            <a:lvl1pPr algn="ctr">
              <a:defRPr sz="1400">
                <a:solidFill>
                  <a:schemeClr val="bg1"/>
                </a:solidFill>
              </a:defRPr>
            </a:lvl1pPr>
          </a:lstStyle>
          <a:p>
            <a:endParaRPr lang="en-AU" dirty="0"/>
          </a:p>
        </p:txBody>
      </p:sp>
      <p:sp>
        <p:nvSpPr>
          <p:cNvPr id="6" name="Slide Number Placeholder 5"/>
          <p:cNvSpPr>
            <a:spLocks noGrp="1"/>
          </p:cNvSpPr>
          <p:nvPr>
            <p:ph type="sldNum" sz="quarter" idx="4"/>
          </p:nvPr>
        </p:nvSpPr>
        <p:spPr>
          <a:xfrm>
            <a:off x="11481442" y="8788400"/>
            <a:ext cx="3652957" cy="338669"/>
          </a:xfrm>
          <a:prstGeom prst="rect">
            <a:avLst/>
          </a:prstGeom>
        </p:spPr>
        <p:txBody>
          <a:bodyPr vert="horz" lIns="0" tIns="0" rIns="0" bIns="0" rtlCol="0" anchor="t" anchorCtr="0"/>
          <a:lstStyle>
            <a:lvl1pPr algn="r">
              <a:defRPr sz="1400">
                <a:solidFill>
                  <a:schemeClr val="bg1"/>
                </a:solidFill>
              </a:defRPr>
            </a:lvl1pPr>
          </a:lstStyle>
          <a:p>
            <a:fld id="{284A07E2-E97A-42E4-8313-125419E51080}" type="slidenum">
              <a:rPr lang="en-AU" smtClean="0"/>
              <a:pPr/>
              <a:t>‹#›</a:t>
            </a:fld>
            <a:endParaRPr lang="en-AU"/>
          </a:p>
        </p:txBody>
      </p:sp>
    </p:spTree>
    <p:extLst>
      <p:ext uri="{BB962C8B-B14F-4D97-AF65-F5344CB8AC3E}">
        <p14:creationId xmlns:p14="http://schemas.microsoft.com/office/powerpoint/2010/main" val="2035221234"/>
      </p:ext>
    </p:extLst>
  </p:cSld>
  <p:clrMap bg1="lt1" tx1="dk1" bg2="lt2" tx2="dk2" accent1="accent1" accent2="accent2" accent3="accent3" accent4="accent4" accent5="accent5" accent6="accent6" hlink="hlink" folHlink="folHlink"/>
  <p:sldLayoutIdLst>
    <p:sldLayoutId id="2147483674" r:id="rId1"/>
    <p:sldLayoutId id="2147483694" r:id="rId2"/>
  </p:sldLayoutIdLst>
  <p:txStyles>
    <p:titleStyle>
      <a:lvl1pPr algn="l" defTabSz="1219170" rtl="0" eaLnBrk="1" latinLnBrk="0" hangingPunct="1">
        <a:lnSpc>
          <a:spcPct val="120000"/>
        </a:lnSpc>
        <a:spcBef>
          <a:spcPct val="0"/>
        </a:spcBef>
        <a:buNone/>
        <a:defRPr sz="5000" b="1" kern="1200">
          <a:solidFill>
            <a:schemeClr val="bg1"/>
          </a:solidFill>
          <a:latin typeface="+mj-lt"/>
          <a:ea typeface="+mj-ea"/>
          <a:cs typeface="+mj-cs"/>
        </a:defRPr>
      </a:lvl1pPr>
    </p:titleStyle>
    <p:bodyStyle>
      <a:lvl1pPr marL="0" indent="0" algn="l" defTabSz="1219170" rtl="0" eaLnBrk="1" latinLnBrk="0" hangingPunct="1">
        <a:lnSpc>
          <a:spcPct val="120000"/>
        </a:lnSpc>
        <a:spcBef>
          <a:spcPts val="0"/>
        </a:spcBef>
        <a:spcAft>
          <a:spcPts val="1100"/>
        </a:spcAft>
        <a:buFont typeface="Calibri" panose="020F0502020204030204" pitchFamily="34" charset="0"/>
        <a:buChar char="﻿"/>
        <a:defRPr sz="3000" b="1" kern="1200">
          <a:solidFill>
            <a:schemeClr val="bg1"/>
          </a:solidFill>
          <a:latin typeface="+mn-lt"/>
          <a:ea typeface="+mn-ea"/>
          <a:cs typeface="+mn-cs"/>
        </a:defRPr>
      </a:lvl1pPr>
      <a:lvl2pPr marL="0" indent="0" algn="l" defTabSz="1219170" rtl="0" eaLnBrk="1" latinLnBrk="0" hangingPunct="1">
        <a:lnSpc>
          <a:spcPct val="120000"/>
        </a:lnSpc>
        <a:spcBef>
          <a:spcPts val="0"/>
        </a:spcBef>
        <a:spcAft>
          <a:spcPts val="900"/>
        </a:spcAft>
        <a:buFont typeface="Calibri" panose="020F0502020204030204" pitchFamily="34" charset="0"/>
        <a:buChar char="﻿"/>
        <a:defRPr sz="3000" b="0" kern="1200">
          <a:solidFill>
            <a:schemeClr val="bg1"/>
          </a:solidFill>
          <a:latin typeface="+mn-lt"/>
          <a:ea typeface="+mn-ea"/>
          <a:cs typeface="+mn-cs"/>
        </a:defRPr>
      </a:lvl2pPr>
      <a:lvl3pPr marL="432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bg1"/>
          </a:solidFill>
          <a:latin typeface="+mn-lt"/>
          <a:ea typeface="+mn-ea"/>
          <a:cs typeface="+mn-cs"/>
        </a:defRPr>
      </a:lvl3pPr>
      <a:lvl4pPr marL="864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bg1"/>
          </a:solidFill>
          <a:latin typeface="+mn-lt"/>
          <a:ea typeface="+mn-ea"/>
          <a:cs typeface="+mn-cs"/>
        </a:defRPr>
      </a:lvl4pPr>
      <a:lvl5pPr marL="1296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bg1"/>
          </a:solidFill>
          <a:latin typeface="+mn-lt"/>
          <a:ea typeface="+mn-ea"/>
          <a:cs typeface="+mn-cs"/>
        </a:defRPr>
      </a:lvl5pPr>
      <a:lvl6pPr marL="432000" indent="-432000" algn="l" defTabSz="1219170" rtl="0" eaLnBrk="1" latinLnBrk="0" hangingPunct="1">
        <a:lnSpc>
          <a:spcPct val="120000"/>
        </a:lnSpc>
        <a:spcBef>
          <a:spcPts val="0"/>
        </a:spcBef>
        <a:spcAft>
          <a:spcPts val="900"/>
        </a:spcAft>
        <a:buFont typeface="+mj-lt"/>
        <a:buAutoNum type="arabicPeriod"/>
        <a:defRPr sz="3000" kern="1200">
          <a:solidFill>
            <a:schemeClr val="bg1"/>
          </a:solidFill>
          <a:latin typeface="+mn-lt"/>
          <a:ea typeface="+mn-ea"/>
          <a:cs typeface="+mn-cs"/>
        </a:defRPr>
      </a:lvl6pPr>
      <a:lvl7pPr marL="864000" indent="-432000" algn="l" defTabSz="1219170" rtl="0" eaLnBrk="1" latinLnBrk="0" hangingPunct="1">
        <a:lnSpc>
          <a:spcPct val="120000"/>
        </a:lnSpc>
        <a:spcBef>
          <a:spcPts val="0"/>
        </a:spcBef>
        <a:spcAft>
          <a:spcPts val="900"/>
        </a:spcAft>
        <a:buFont typeface="+mj-lt"/>
        <a:buAutoNum type="alphaLcPeriod"/>
        <a:defRPr sz="3000" kern="1200">
          <a:solidFill>
            <a:schemeClr val="bg1"/>
          </a:solidFill>
          <a:latin typeface="+mn-lt"/>
          <a:ea typeface="+mn-ea"/>
          <a:cs typeface="+mn-cs"/>
        </a:defRPr>
      </a:lvl7pPr>
      <a:lvl8pPr marL="1296000" indent="-432000" algn="l" defTabSz="1219170" rtl="0" eaLnBrk="1" latinLnBrk="0" hangingPunct="1">
        <a:lnSpc>
          <a:spcPct val="120000"/>
        </a:lnSpc>
        <a:spcBef>
          <a:spcPts val="0"/>
        </a:spcBef>
        <a:spcAft>
          <a:spcPts val="900"/>
        </a:spcAft>
        <a:buFont typeface="+mj-lt"/>
        <a:buAutoNum type="romanLcPeriod"/>
        <a:defRPr sz="3000" kern="1200">
          <a:solidFill>
            <a:schemeClr val="bg1"/>
          </a:solidFill>
          <a:latin typeface="+mn-lt"/>
          <a:ea typeface="+mn-ea"/>
          <a:cs typeface="+mn-cs"/>
        </a:defRPr>
      </a:lvl8pPr>
      <a:lvl9pPr marL="540000" indent="0" algn="l" defTabSz="1219170" rtl="0" eaLnBrk="1" latinLnBrk="0" hangingPunct="1">
        <a:lnSpc>
          <a:spcPct val="120000"/>
        </a:lnSpc>
        <a:spcBef>
          <a:spcPts val="0"/>
        </a:spcBef>
        <a:spcAft>
          <a:spcPts val="900"/>
        </a:spcAft>
        <a:buFont typeface="Calibri" panose="020F0502020204030204" pitchFamily="34" charset="0"/>
        <a:buChar char="﻿"/>
        <a:defRPr sz="3000" kern="1200">
          <a:solidFill>
            <a:schemeClr val="bg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A64765-A2AB-40EC-AA6C-DE13479D6694}"/>
              </a:ext>
            </a:extLst>
          </p:cNvPr>
          <p:cNvSpPr/>
          <p:nvPr userDrawn="1"/>
        </p:nvSpPr>
        <p:spPr>
          <a:xfrm>
            <a:off x="-1" y="-2"/>
            <a:ext cx="16235363" cy="9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2" name="Title Placeholder 1"/>
          <p:cNvSpPr>
            <a:spLocks noGrp="1"/>
          </p:cNvSpPr>
          <p:nvPr>
            <p:ph type="title"/>
          </p:nvPr>
        </p:nvSpPr>
        <p:spPr>
          <a:xfrm>
            <a:off x="914399" y="1371601"/>
            <a:ext cx="14220000" cy="14097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914399" y="2781301"/>
            <a:ext cx="14220000" cy="4674299"/>
          </a:xfrm>
          <a:prstGeom prst="rect">
            <a:avLst/>
          </a:prstGeom>
        </p:spPr>
        <p:txBody>
          <a:bodyPr vert="horz" lIns="0" tIns="0" rIns="0" bIns="0" rtlCol="0">
            <a:noAutofit/>
          </a:bodyPr>
          <a:lstStyle/>
          <a:p>
            <a:pPr lvl="0"/>
            <a:r>
              <a:rPr lang="en-US" dirty="0"/>
              <a:t>Edit Master text styles</a:t>
            </a:r>
          </a:p>
          <a:p>
            <a:pPr lvl="1"/>
            <a:r>
              <a:rPr lang="en-US" dirty="0"/>
              <a:t>Body Text</a:t>
            </a:r>
          </a:p>
          <a:p>
            <a:pPr lvl="2"/>
            <a:r>
              <a:rPr lang="en-US" dirty="0"/>
              <a:t>Bullet 1</a:t>
            </a:r>
          </a:p>
          <a:p>
            <a:pPr lvl="3"/>
            <a:r>
              <a:rPr lang="en-US" dirty="0"/>
              <a:t>Bullet 2</a:t>
            </a:r>
          </a:p>
          <a:p>
            <a:pPr lvl="4"/>
            <a:r>
              <a:rPr lang="en-US" dirty="0"/>
              <a:t>Bullet 3</a:t>
            </a:r>
          </a:p>
          <a:p>
            <a:pPr lvl="5"/>
            <a:r>
              <a:rPr lang="en-US" dirty="0"/>
              <a:t>List 1</a:t>
            </a:r>
          </a:p>
          <a:p>
            <a:pPr lvl="6"/>
            <a:r>
              <a:rPr lang="en-US" dirty="0"/>
              <a:t>List 2</a:t>
            </a:r>
          </a:p>
          <a:p>
            <a:pPr lvl="7"/>
            <a:r>
              <a:rPr lang="en-US" dirty="0"/>
              <a:t>List 3</a:t>
            </a:r>
          </a:p>
          <a:p>
            <a:pPr lvl="8"/>
            <a:r>
              <a:rPr lang="en-US" dirty="0"/>
              <a:t>Body Text Indent</a:t>
            </a:r>
          </a:p>
        </p:txBody>
      </p:sp>
    </p:spTree>
    <p:extLst>
      <p:ext uri="{BB962C8B-B14F-4D97-AF65-F5344CB8AC3E}">
        <p14:creationId xmlns:p14="http://schemas.microsoft.com/office/powerpoint/2010/main" val="1997538943"/>
      </p:ext>
    </p:extLst>
  </p:cSld>
  <p:clrMap bg1="lt1" tx1="dk1" bg2="lt2" tx2="dk2" accent1="accent1" accent2="accent2" accent3="accent3" accent4="accent4" accent5="accent5" accent6="accent6" hlink="hlink" folHlink="folHlink"/>
  <p:sldLayoutIdLst>
    <p:sldLayoutId id="2147483686" r:id="rId1"/>
    <p:sldLayoutId id="2147483685" r:id="rId2"/>
    <p:sldLayoutId id="2147483688" r:id="rId3"/>
    <p:sldLayoutId id="2147483689"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txStyles>
    <p:titleStyle>
      <a:lvl1pPr algn="l" defTabSz="1219170" rtl="0" eaLnBrk="1" latinLnBrk="0" hangingPunct="1">
        <a:lnSpc>
          <a:spcPct val="120000"/>
        </a:lnSpc>
        <a:spcBef>
          <a:spcPct val="0"/>
        </a:spcBef>
        <a:buNone/>
        <a:defRPr sz="5000" b="1" kern="1200">
          <a:solidFill>
            <a:schemeClr val="bg1"/>
          </a:solidFill>
          <a:latin typeface="+mj-lt"/>
          <a:ea typeface="+mj-ea"/>
          <a:cs typeface="+mj-cs"/>
        </a:defRPr>
      </a:lvl1pPr>
    </p:titleStyle>
    <p:bodyStyle>
      <a:lvl1pPr marL="0" indent="0" algn="l" defTabSz="1219170" rtl="0" eaLnBrk="1" latinLnBrk="0" hangingPunct="1">
        <a:lnSpc>
          <a:spcPct val="120000"/>
        </a:lnSpc>
        <a:spcBef>
          <a:spcPts val="0"/>
        </a:spcBef>
        <a:spcAft>
          <a:spcPts val="1100"/>
        </a:spcAft>
        <a:buFont typeface="Calibri" panose="020F0502020204030204" pitchFamily="34" charset="0"/>
        <a:buChar char="﻿"/>
        <a:defRPr sz="3000" b="1" kern="1200">
          <a:solidFill>
            <a:schemeClr val="bg1"/>
          </a:solidFill>
          <a:latin typeface="+mn-lt"/>
          <a:ea typeface="+mn-ea"/>
          <a:cs typeface="+mn-cs"/>
        </a:defRPr>
      </a:lvl1pPr>
      <a:lvl2pPr marL="0" indent="0" algn="l" defTabSz="1219170" rtl="0" eaLnBrk="1" latinLnBrk="0" hangingPunct="1">
        <a:lnSpc>
          <a:spcPct val="120000"/>
        </a:lnSpc>
        <a:spcBef>
          <a:spcPts val="0"/>
        </a:spcBef>
        <a:spcAft>
          <a:spcPts val="900"/>
        </a:spcAft>
        <a:buFont typeface="Calibri" panose="020F0502020204030204" pitchFamily="34" charset="0"/>
        <a:buChar char="﻿"/>
        <a:defRPr sz="3000" b="0" kern="1200">
          <a:solidFill>
            <a:schemeClr val="bg1"/>
          </a:solidFill>
          <a:latin typeface="+mn-lt"/>
          <a:ea typeface="+mn-ea"/>
          <a:cs typeface="+mn-cs"/>
        </a:defRPr>
      </a:lvl2pPr>
      <a:lvl3pPr marL="432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bg1"/>
          </a:solidFill>
          <a:latin typeface="+mn-lt"/>
          <a:ea typeface="+mn-ea"/>
          <a:cs typeface="+mn-cs"/>
        </a:defRPr>
      </a:lvl3pPr>
      <a:lvl4pPr marL="864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bg1"/>
          </a:solidFill>
          <a:latin typeface="+mn-lt"/>
          <a:ea typeface="+mn-ea"/>
          <a:cs typeface="+mn-cs"/>
        </a:defRPr>
      </a:lvl4pPr>
      <a:lvl5pPr marL="1296000" indent="-432000" algn="l" defTabSz="1219170" rtl="0" eaLnBrk="1" latinLnBrk="0" hangingPunct="1">
        <a:lnSpc>
          <a:spcPct val="120000"/>
        </a:lnSpc>
        <a:spcBef>
          <a:spcPts val="0"/>
        </a:spcBef>
        <a:spcAft>
          <a:spcPts val="900"/>
        </a:spcAft>
        <a:buFont typeface="Arial" panose="020B0604020202020204" pitchFamily="34" charset="0"/>
        <a:buChar char="•"/>
        <a:defRPr sz="3000" kern="1200">
          <a:solidFill>
            <a:schemeClr val="bg1"/>
          </a:solidFill>
          <a:latin typeface="+mn-lt"/>
          <a:ea typeface="+mn-ea"/>
          <a:cs typeface="+mn-cs"/>
        </a:defRPr>
      </a:lvl5pPr>
      <a:lvl6pPr marL="432000" indent="-432000" algn="l" defTabSz="1219170" rtl="0" eaLnBrk="1" latinLnBrk="0" hangingPunct="1">
        <a:lnSpc>
          <a:spcPct val="120000"/>
        </a:lnSpc>
        <a:spcBef>
          <a:spcPts val="0"/>
        </a:spcBef>
        <a:spcAft>
          <a:spcPts val="900"/>
        </a:spcAft>
        <a:buFont typeface="+mj-lt"/>
        <a:buAutoNum type="arabicPeriod"/>
        <a:defRPr sz="3000" kern="1200">
          <a:solidFill>
            <a:schemeClr val="bg1"/>
          </a:solidFill>
          <a:latin typeface="+mn-lt"/>
          <a:ea typeface="+mn-ea"/>
          <a:cs typeface="+mn-cs"/>
        </a:defRPr>
      </a:lvl6pPr>
      <a:lvl7pPr marL="864000" indent="-432000" algn="l" defTabSz="1219170" rtl="0" eaLnBrk="1" latinLnBrk="0" hangingPunct="1">
        <a:lnSpc>
          <a:spcPct val="120000"/>
        </a:lnSpc>
        <a:spcBef>
          <a:spcPts val="0"/>
        </a:spcBef>
        <a:spcAft>
          <a:spcPts val="900"/>
        </a:spcAft>
        <a:buFont typeface="+mj-lt"/>
        <a:buAutoNum type="alphaLcPeriod"/>
        <a:defRPr sz="3000" kern="1200">
          <a:solidFill>
            <a:schemeClr val="bg1"/>
          </a:solidFill>
          <a:latin typeface="+mn-lt"/>
          <a:ea typeface="+mn-ea"/>
          <a:cs typeface="+mn-cs"/>
        </a:defRPr>
      </a:lvl7pPr>
      <a:lvl8pPr marL="1296000" indent="-432000" algn="l" defTabSz="1219170" rtl="0" eaLnBrk="1" latinLnBrk="0" hangingPunct="1">
        <a:lnSpc>
          <a:spcPct val="120000"/>
        </a:lnSpc>
        <a:spcBef>
          <a:spcPts val="0"/>
        </a:spcBef>
        <a:spcAft>
          <a:spcPts val="900"/>
        </a:spcAft>
        <a:buFont typeface="+mj-lt"/>
        <a:buAutoNum type="romanLcPeriod"/>
        <a:defRPr sz="3000" kern="1200">
          <a:solidFill>
            <a:schemeClr val="bg1"/>
          </a:solidFill>
          <a:latin typeface="+mn-lt"/>
          <a:ea typeface="+mn-ea"/>
          <a:cs typeface="+mn-cs"/>
        </a:defRPr>
      </a:lvl8pPr>
      <a:lvl9pPr marL="540000" indent="0" algn="l" defTabSz="1219170" rtl="0" eaLnBrk="1" latinLnBrk="0" hangingPunct="1">
        <a:lnSpc>
          <a:spcPct val="120000"/>
        </a:lnSpc>
        <a:spcBef>
          <a:spcPts val="0"/>
        </a:spcBef>
        <a:spcAft>
          <a:spcPts val="900"/>
        </a:spcAft>
        <a:buFont typeface="Calibri" panose="020F0502020204030204" pitchFamily="34" charset="0"/>
        <a:buChar char="﻿"/>
        <a:defRPr sz="3000" kern="1200">
          <a:solidFill>
            <a:schemeClr val="bg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A64765-A2AB-40EC-AA6C-DE13479D6694}"/>
              </a:ext>
            </a:extLst>
          </p:cNvPr>
          <p:cNvSpPr/>
          <p:nvPr userDrawn="1"/>
        </p:nvSpPr>
        <p:spPr>
          <a:xfrm>
            <a:off x="-1" y="-2"/>
            <a:ext cx="16235363" cy="9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2" name="Title Placeholder 1"/>
          <p:cNvSpPr>
            <a:spLocks noGrp="1"/>
          </p:cNvSpPr>
          <p:nvPr>
            <p:ph type="title"/>
          </p:nvPr>
        </p:nvSpPr>
        <p:spPr>
          <a:xfrm>
            <a:off x="914399" y="1371601"/>
            <a:ext cx="14220000" cy="14097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914399" y="2781301"/>
            <a:ext cx="14220000" cy="4674299"/>
          </a:xfrm>
          <a:prstGeom prst="rect">
            <a:avLst/>
          </a:prstGeom>
        </p:spPr>
        <p:txBody>
          <a:bodyPr vert="horz" lIns="0" tIns="0" rIns="0" bIns="0" rtlCol="0">
            <a:noAutofit/>
          </a:bodyPr>
          <a:lstStyle/>
          <a:p>
            <a:pPr lvl="0"/>
            <a:r>
              <a:rPr lang="en-US" dirty="0"/>
              <a:t>Edit Master text styles</a:t>
            </a:r>
          </a:p>
          <a:p>
            <a:pPr lvl="1"/>
            <a:r>
              <a:rPr lang="en-US" dirty="0"/>
              <a:t>Body Text</a:t>
            </a:r>
          </a:p>
          <a:p>
            <a:pPr lvl="2"/>
            <a:r>
              <a:rPr lang="en-US" dirty="0"/>
              <a:t>Bullet 1</a:t>
            </a:r>
          </a:p>
          <a:p>
            <a:pPr lvl="3"/>
            <a:r>
              <a:rPr lang="en-US" dirty="0"/>
              <a:t>Bullet 2</a:t>
            </a:r>
          </a:p>
          <a:p>
            <a:pPr lvl="4"/>
            <a:r>
              <a:rPr lang="en-US" dirty="0"/>
              <a:t>Bullet 3</a:t>
            </a:r>
          </a:p>
          <a:p>
            <a:pPr lvl="5"/>
            <a:r>
              <a:rPr lang="en-US" dirty="0"/>
              <a:t>List 1</a:t>
            </a:r>
          </a:p>
          <a:p>
            <a:pPr lvl="6"/>
            <a:r>
              <a:rPr lang="en-US" dirty="0"/>
              <a:t>List 2</a:t>
            </a:r>
          </a:p>
          <a:p>
            <a:pPr lvl="7"/>
            <a:r>
              <a:rPr lang="en-US" dirty="0"/>
              <a:t>List 3</a:t>
            </a:r>
          </a:p>
          <a:p>
            <a:pPr lvl="8"/>
            <a:r>
              <a:rPr lang="en-US" dirty="0"/>
              <a:t>Body Text Indent</a:t>
            </a:r>
          </a:p>
        </p:txBody>
      </p:sp>
      <p:sp>
        <p:nvSpPr>
          <p:cNvPr id="4" name="Date Placeholder 3"/>
          <p:cNvSpPr>
            <a:spLocks noGrp="1"/>
          </p:cNvSpPr>
          <p:nvPr>
            <p:ph type="dt" sz="half" idx="2"/>
          </p:nvPr>
        </p:nvSpPr>
        <p:spPr>
          <a:xfrm>
            <a:off x="914399" y="8788400"/>
            <a:ext cx="3652957" cy="338669"/>
          </a:xfrm>
          <a:prstGeom prst="rect">
            <a:avLst/>
          </a:prstGeom>
        </p:spPr>
        <p:txBody>
          <a:bodyPr vert="horz" lIns="0" tIns="0" rIns="0" bIns="0" rtlCol="0" anchor="t" anchorCtr="0"/>
          <a:lstStyle>
            <a:lvl1pPr algn="l">
              <a:defRPr sz="1400">
                <a:solidFill>
                  <a:schemeClr val="bg1"/>
                </a:solidFill>
              </a:defRPr>
            </a:lvl1pPr>
          </a:lstStyle>
          <a:p>
            <a:fld id="{C77CC960-C990-4FDE-86F0-9E813652B12E}" type="datetimeFigureOut">
              <a:rPr lang="en-AU" smtClean="0"/>
              <a:pPr/>
              <a:t>26/2/2023</a:t>
            </a:fld>
            <a:endParaRPr lang="en-AU" dirty="0"/>
          </a:p>
        </p:txBody>
      </p:sp>
      <p:sp>
        <p:nvSpPr>
          <p:cNvPr id="5" name="Footer Placeholder 4"/>
          <p:cNvSpPr>
            <a:spLocks noGrp="1"/>
          </p:cNvSpPr>
          <p:nvPr>
            <p:ph type="ftr" sz="quarter" idx="3"/>
          </p:nvPr>
        </p:nvSpPr>
        <p:spPr>
          <a:xfrm>
            <a:off x="5377964" y="8788400"/>
            <a:ext cx="5479435" cy="338669"/>
          </a:xfrm>
          <a:prstGeom prst="rect">
            <a:avLst/>
          </a:prstGeom>
        </p:spPr>
        <p:txBody>
          <a:bodyPr vert="horz" lIns="0" tIns="0" rIns="0" bIns="0" rtlCol="0" anchor="t" anchorCtr="0"/>
          <a:lstStyle>
            <a:lvl1pPr algn="ctr">
              <a:defRPr sz="1400">
                <a:solidFill>
                  <a:schemeClr val="bg1"/>
                </a:solidFill>
              </a:defRPr>
            </a:lvl1pPr>
          </a:lstStyle>
          <a:p>
            <a:endParaRPr lang="en-AU" dirty="0"/>
          </a:p>
        </p:txBody>
      </p:sp>
      <p:sp>
        <p:nvSpPr>
          <p:cNvPr id="6" name="Slide Number Placeholder 5"/>
          <p:cNvSpPr>
            <a:spLocks noGrp="1"/>
          </p:cNvSpPr>
          <p:nvPr>
            <p:ph type="sldNum" sz="quarter" idx="4"/>
          </p:nvPr>
        </p:nvSpPr>
        <p:spPr>
          <a:xfrm>
            <a:off x="11481442" y="8788400"/>
            <a:ext cx="3652957" cy="338669"/>
          </a:xfrm>
          <a:prstGeom prst="rect">
            <a:avLst/>
          </a:prstGeom>
        </p:spPr>
        <p:txBody>
          <a:bodyPr vert="horz" lIns="0" tIns="0" rIns="0" bIns="0" rtlCol="0" anchor="t" anchorCtr="0"/>
          <a:lstStyle>
            <a:lvl1pPr algn="r">
              <a:defRPr sz="1400">
                <a:solidFill>
                  <a:schemeClr val="bg1"/>
                </a:solidFill>
              </a:defRPr>
            </a:lvl1pPr>
          </a:lstStyle>
          <a:p>
            <a:fld id="{284A07E2-E97A-42E4-8313-125419E51080}" type="slidenum">
              <a:rPr lang="en-AU" smtClean="0"/>
              <a:pPr/>
              <a:t>‹#›</a:t>
            </a:fld>
            <a:endParaRPr lang="en-AU"/>
          </a:p>
        </p:txBody>
      </p:sp>
    </p:spTree>
    <p:extLst>
      <p:ext uri="{BB962C8B-B14F-4D97-AF65-F5344CB8AC3E}">
        <p14:creationId xmlns:p14="http://schemas.microsoft.com/office/powerpoint/2010/main" val="24879897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2" r:id="rId3"/>
    <p:sldLayoutId id="2147483695" r:id="rId4"/>
    <p:sldLayoutId id="2147483693" r:id="rId5"/>
  </p:sldLayoutIdLst>
  <p:txStyles>
    <p:titleStyle>
      <a:lvl1pPr algn="l" defTabSz="1219170" rtl="0" eaLnBrk="1" latinLnBrk="0" hangingPunct="1">
        <a:lnSpc>
          <a:spcPct val="120000"/>
        </a:lnSpc>
        <a:spcBef>
          <a:spcPct val="0"/>
        </a:spcBef>
        <a:buNone/>
        <a:defRPr sz="5000" b="1" kern="1200">
          <a:solidFill>
            <a:schemeClr val="bg1"/>
          </a:solidFill>
          <a:latin typeface="+mj-lt"/>
          <a:ea typeface="+mj-ea"/>
          <a:cs typeface="+mj-cs"/>
        </a:defRPr>
      </a:lvl1pPr>
    </p:titleStyle>
    <p:bodyStyle>
      <a:lvl1pPr marL="0" indent="0" algn="l" defTabSz="1219170" rtl="0" eaLnBrk="1" latinLnBrk="0" hangingPunct="1">
        <a:lnSpc>
          <a:spcPct val="120000"/>
        </a:lnSpc>
        <a:spcBef>
          <a:spcPts val="0"/>
        </a:spcBef>
        <a:spcAft>
          <a:spcPts val="1800"/>
        </a:spcAft>
        <a:buFont typeface="Calibri" panose="020F0502020204030204" pitchFamily="34" charset="0"/>
        <a:buChar char="﻿"/>
        <a:defRPr sz="3000" b="1" kern="1200">
          <a:solidFill>
            <a:schemeClr val="bg1"/>
          </a:solidFill>
          <a:latin typeface="+mn-lt"/>
          <a:ea typeface="+mn-ea"/>
          <a:cs typeface="+mn-cs"/>
        </a:defRPr>
      </a:lvl1pPr>
      <a:lvl2pPr marL="0" indent="0" algn="l" defTabSz="1219170" rtl="0" eaLnBrk="1" latinLnBrk="0" hangingPunct="1">
        <a:lnSpc>
          <a:spcPct val="120000"/>
        </a:lnSpc>
        <a:spcBef>
          <a:spcPts val="0"/>
        </a:spcBef>
        <a:spcAft>
          <a:spcPts val="1800"/>
        </a:spcAft>
        <a:buFont typeface="Calibri" panose="020F0502020204030204" pitchFamily="34" charset="0"/>
        <a:buChar char="﻿"/>
        <a:defRPr sz="3000" b="0" kern="1200">
          <a:solidFill>
            <a:schemeClr val="bg1"/>
          </a:solidFill>
          <a:latin typeface="+mn-lt"/>
          <a:ea typeface="+mn-ea"/>
          <a:cs typeface="+mn-cs"/>
        </a:defRPr>
      </a:lvl2pPr>
      <a:lvl3pPr marL="432000" indent="-432000" algn="l" defTabSz="1219170" rtl="0" eaLnBrk="1" latinLnBrk="0" hangingPunct="1">
        <a:lnSpc>
          <a:spcPct val="120000"/>
        </a:lnSpc>
        <a:spcBef>
          <a:spcPts val="0"/>
        </a:spcBef>
        <a:spcAft>
          <a:spcPts val="1800"/>
        </a:spcAft>
        <a:buFont typeface="Arial" panose="020B0604020202020204" pitchFamily="34" charset="0"/>
        <a:buChar char="•"/>
        <a:defRPr sz="3000" kern="1200">
          <a:solidFill>
            <a:schemeClr val="bg1"/>
          </a:solidFill>
          <a:latin typeface="+mn-lt"/>
          <a:ea typeface="+mn-ea"/>
          <a:cs typeface="+mn-cs"/>
        </a:defRPr>
      </a:lvl3pPr>
      <a:lvl4pPr marL="864000" indent="-432000" algn="l" defTabSz="1219170" rtl="0" eaLnBrk="1" latinLnBrk="0" hangingPunct="1">
        <a:lnSpc>
          <a:spcPct val="120000"/>
        </a:lnSpc>
        <a:spcBef>
          <a:spcPts val="0"/>
        </a:spcBef>
        <a:spcAft>
          <a:spcPts val="1800"/>
        </a:spcAft>
        <a:buFont typeface="Arial" panose="020B0604020202020204" pitchFamily="34" charset="0"/>
        <a:buChar char="•"/>
        <a:defRPr sz="3000" kern="1200">
          <a:solidFill>
            <a:schemeClr val="bg1"/>
          </a:solidFill>
          <a:latin typeface="+mn-lt"/>
          <a:ea typeface="+mn-ea"/>
          <a:cs typeface="+mn-cs"/>
        </a:defRPr>
      </a:lvl4pPr>
      <a:lvl5pPr marL="1296000" indent="-432000" algn="l" defTabSz="1219170" rtl="0" eaLnBrk="1" latinLnBrk="0" hangingPunct="1">
        <a:lnSpc>
          <a:spcPct val="120000"/>
        </a:lnSpc>
        <a:spcBef>
          <a:spcPts val="0"/>
        </a:spcBef>
        <a:spcAft>
          <a:spcPts val="1800"/>
        </a:spcAft>
        <a:buFont typeface="Arial" panose="020B0604020202020204" pitchFamily="34" charset="0"/>
        <a:buChar char="•"/>
        <a:defRPr sz="3000" kern="1200">
          <a:solidFill>
            <a:schemeClr val="bg1"/>
          </a:solidFill>
          <a:latin typeface="+mn-lt"/>
          <a:ea typeface="+mn-ea"/>
          <a:cs typeface="+mn-cs"/>
        </a:defRPr>
      </a:lvl5pPr>
      <a:lvl6pPr marL="432000" indent="-432000" algn="l" defTabSz="1219170" rtl="0" eaLnBrk="1" latinLnBrk="0" hangingPunct="1">
        <a:lnSpc>
          <a:spcPct val="120000"/>
        </a:lnSpc>
        <a:spcBef>
          <a:spcPts val="0"/>
        </a:spcBef>
        <a:spcAft>
          <a:spcPts val="1800"/>
        </a:spcAft>
        <a:buFont typeface="+mj-lt"/>
        <a:buAutoNum type="arabicPeriod"/>
        <a:defRPr sz="3000" kern="1200">
          <a:solidFill>
            <a:schemeClr val="bg1"/>
          </a:solidFill>
          <a:latin typeface="+mn-lt"/>
          <a:ea typeface="+mn-ea"/>
          <a:cs typeface="+mn-cs"/>
        </a:defRPr>
      </a:lvl6pPr>
      <a:lvl7pPr marL="864000" indent="-432000" algn="l" defTabSz="1219170" rtl="0" eaLnBrk="1" latinLnBrk="0" hangingPunct="1">
        <a:lnSpc>
          <a:spcPct val="120000"/>
        </a:lnSpc>
        <a:spcBef>
          <a:spcPts val="0"/>
        </a:spcBef>
        <a:spcAft>
          <a:spcPts val="1800"/>
        </a:spcAft>
        <a:buFont typeface="+mj-lt"/>
        <a:buAutoNum type="alphaLcPeriod"/>
        <a:defRPr sz="3000" kern="1200">
          <a:solidFill>
            <a:schemeClr val="bg1"/>
          </a:solidFill>
          <a:latin typeface="+mn-lt"/>
          <a:ea typeface="+mn-ea"/>
          <a:cs typeface="+mn-cs"/>
        </a:defRPr>
      </a:lvl7pPr>
      <a:lvl8pPr marL="1296000" indent="-432000" algn="l" defTabSz="1219170" rtl="0" eaLnBrk="1" latinLnBrk="0" hangingPunct="1">
        <a:lnSpc>
          <a:spcPct val="120000"/>
        </a:lnSpc>
        <a:spcBef>
          <a:spcPts val="0"/>
        </a:spcBef>
        <a:spcAft>
          <a:spcPts val="1800"/>
        </a:spcAft>
        <a:buFont typeface="+mj-lt"/>
        <a:buAutoNum type="romanLcPeriod"/>
        <a:defRPr sz="3000" kern="1200">
          <a:solidFill>
            <a:schemeClr val="bg1"/>
          </a:solidFill>
          <a:latin typeface="+mn-lt"/>
          <a:ea typeface="+mn-ea"/>
          <a:cs typeface="+mn-cs"/>
        </a:defRPr>
      </a:lvl8pPr>
      <a:lvl9pPr marL="540000" indent="0" algn="l" defTabSz="1219170" rtl="0" eaLnBrk="1" latinLnBrk="0" hangingPunct="1">
        <a:lnSpc>
          <a:spcPct val="120000"/>
        </a:lnSpc>
        <a:spcBef>
          <a:spcPts val="0"/>
        </a:spcBef>
        <a:spcAft>
          <a:spcPts val="1800"/>
        </a:spcAft>
        <a:buFont typeface="Calibri" panose="020F0502020204030204" pitchFamily="34" charset="0"/>
        <a:buChar char="﻿"/>
        <a:defRPr sz="3000" kern="1200">
          <a:solidFill>
            <a:schemeClr val="bg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adelaide.edu.au/student/exam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www.adelaide.edu.au/policies/3303"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www.adelaide.edu.au/student/success/academic-integrity-for-students"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99A8-1B5D-D3A3-4131-94CF841F87DA}"/>
              </a:ext>
            </a:extLst>
          </p:cNvPr>
          <p:cNvSpPr>
            <a:spLocks noGrp="1"/>
          </p:cNvSpPr>
          <p:nvPr>
            <p:ph type="ctrTitle"/>
          </p:nvPr>
        </p:nvSpPr>
        <p:spPr/>
        <p:txBody>
          <a:bodyPr/>
          <a:lstStyle/>
          <a:p>
            <a:r>
              <a:rPr lang="en-AU" sz="3200" dirty="0"/>
              <a:t>COMP SCI 2103/7103 Algorithm Design &amp; Data Structure</a:t>
            </a:r>
            <a:endParaRPr lang="en-US" sz="3200" dirty="0"/>
          </a:p>
        </p:txBody>
      </p:sp>
      <p:sp>
        <p:nvSpPr>
          <p:cNvPr id="3" name="Subtitle 2">
            <a:extLst>
              <a:ext uri="{FF2B5EF4-FFF2-40B4-BE49-F238E27FC236}">
                <a16:creationId xmlns:a16="http://schemas.microsoft.com/office/drawing/2014/main" id="{2C788DE7-0806-B5C4-0E73-F91A6B4D7783}"/>
              </a:ext>
            </a:extLst>
          </p:cNvPr>
          <p:cNvSpPr>
            <a:spLocks noGrp="1"/>
          </p:cNvSpPr>
          <p:nvPr>
            <p:ph type="subTitle" idx="1"/>
          </p:nvPr>
        </p:nvSpPr>
        <p:spPr/>
        <p:txBody>
          <a:bodyPr/>
          <a:lstStyle/>
          <a:p>
            <a:r>
              <a:rPr lang="en-AU" sz="3200" dirty="0"/>
              <a:t>Lecture 1 - Course Profile and Assessment Information</a:t>
            </a:r>
            <a:endParaRPr lang="en-US" dirty="0"/>
          </a:p>
        </p:txBody>
      </p:sp>
    </p:spTree>
    <p:extLst>
      <p:ext uri="{BB962C8B-B14F-4D97-AF65-F5344CB8AC3E}">
        <p14:creationId xmlns:p14="http://schemas.microsoft.com/office/powerpoint/2010/main" val="144342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AF9-C64F-B04A-AD36-15662B276DFA}"/>
              </a:ext>
            </a:extLst>
          </p:cNvPr>
          <p:cNvSpPr>
            <a:spLocks noGrp="1"/>
          </p:cNvSpPr>
          <p:nvPr>
            <p:ph type="title"/>
          </p:nvPr>
        </p:nvSpPr>
        <p:spPr/>
        <p:txBody>
          <a:bodyPr/>
          <a:lstStyle/>
          <a:p>
            <a:r>
              <a:rPr lang="en-US" dirty="0"/>
              <a:t>Lectures</a:t>
            </a:r>
          </a:p>
        </p:txBody>
      </p:sp>
      <p:sp>
        <p:nvSpPr>
          <p:cNvPr id="3" name="Content Placeholder 2">
            <a:extLst>
              <a:ext uri="{FF2B5EF4-FFF2-40B4-BE49-F238E27FC236}">
                <a16:creationId xmlns:a16="http://schemas.microsoft.com/office/drawing/2014/main" id="{EDD0D332-9123-E447-A72C-F8119F152A33}"/>
              </a:ext>
            </a:extLst>
          </p:cNvPr>
          <p:cNvSpPr>
            <a:spLocks noGrp="1"/>
          </p:cNvSpPr>
          <p:nvPr>
            <p:ph idx="1"/>
          </p:nvPr>
        </p:nvSpPr>
        <p:spPr/>
        <p:txBody>
          <a:bodyPr>
            <a:normAutofit fontScale="85000" lnSpcReduction="20000"/>
          </a:bodyPr>
          <a:lstStyle/>
          <a:p>
            <a:r>
              <a:rPr lang="en-US" dirty="0"/>
              <a:t>3 scheduled each week – we may not always use all 3</a:t>
            </a:r>
          </a:p>
          <a:p>
            <a:pPr lvl="1"/>
            <a:r>
              <a:rPr lang="en-US" dirty="0"/>
              <a:t>You are responsible for all content covered in lectures</a:t>
            </a:r>
          </a:p>
          <a:p>
            <a:r>
              <a:rPr lang="en-US" dirty="0"/>
              <a:t>Covers the theory and demonstrates code examples</a:t>
            </a:r>
          </a:p>
          <a:p>
            <a:pPr lvl="1"/>
            <a:r>
              <a:rPr lang="en-US" dirty="0"/>
              <a:t>Workshop and practical assumes the knowledge from the lecture.</a:t>
            </a:r>
          </a:p>
          <a:p>
            <a:pPr lvl="1"/>
            <a:r>
              <a:rPr lang="en-US" dirty="0"/>
              <a:t>If you are not prepared, </a:t>
            </a:r>
          </a:p>
          <a:p>
            <a:pPr lvl="2"/>
            <a:r>
              <a:rPr lang="en-US" dirty="0"/>
              <a:t>your workshop tutor can mark you as not being an active participant in the workshop</a:t>
            </a:r>
          </a:p>
          <a:p>
            <a:pPr lvl="2"/>
            <a:r>
              <a:rPr lang="en-US" dirty="0"/>
              <a:t>Your practical tutor can refer you back to the lecture</a:t>
            </a:r>
          </a:p>
          <a:p>
            <a:r>
              <a:rPr lang="en-US" dirty="0"/>
              <a:t>It’s unfair to others if your tutors or your peers have to catch you up on lecture content.  Be prepared!</a:t>
            </a:r>
          </a:p>
        </p:txBody>
      </p:sp>
      <p:sp>
        <p:nvSpPr>
          <p:cNvPr id="4" name="Footer Placeholder 3">
            <a:extLst>
              <a:ext uri="{FF2B5EF4-FFF2-40B4-BE49-F238E27FC236}">
                <a16:creationId xmlns:a16="http://schemas.microsoft.com/office/drawing/2014/main" id="{742203C3-133D-3344-819F-95ABC8F0411A}"/>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3F856901-56E2-E749-8185-283D400A9420}"/>
              </a:ext>
            </a:extLst>
          </p:cNvPr>
          <p:cNvSpPr>
            <a:spLocks noGrp="1"/>
          </p:cNvSpPr>
          <p:nvPr>
            <p:ph type="sldNum" sz="quarter" idx="12"/>
          </p:nvPr>
        </p:nvSpPr>
        <p:spPr/>
        <p:txBody>
          <a:bodyPr/>
          <a:lstStyle/>
          <a:p>
            <a:fld id="{7E8AFECB-488C-4862-A863-69DB259C81CD}" type="slidenum">
              <a:rPr lang="en-AU" smtClean="0"/>
              <a:t>10</a:t>
            </a:fld>
            <a:endParaRPr lang="en-AU" dirty="0"/>
          </a:p>
        </p:txBody>
      </p:sp>
    </p:spTree>
    <p:extLst>
      <p:ext uri="{BB962C8B-B14F-4D97-AF65-F5344CB8AC3E}">
        <p14:creationId xmlns:p14="http://schemas.microsoft.com/office/powerpoint/2010/main" val="1679808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AF9-C64F-B04A-AD36-15662B276DFA}"/>
              </a:ext>
            </a:extLst>
          </p:cNvPr>
          <p:cNvSpPr>
            <a:spLocks noGrp="1"/>
          </p:cNvSpPr>
          <p:nvPr>
            <p:ph type="title"/>
          </p:nvPr>
        </p:nvSpPr>
        <p:spPr>
          <a:xfrm>
            <a:off x="914399" y="555674"/>
            <a:ext cx="14220000" cy="1409700"/>
          </a:xfrm>
        </p:spPr>
        <p:txBody>
          <a:bodyPr/>
          <a:lstStyle/>
          <a:p>
            <a:r>
              <a:rPr lang="en-US" dirty="0" err="1"/>
              <a:t>Practicals</a:t>
            </a:r>
            <a:endParaRPr lang="en-US" dirty="0"/>
          </a:p>
        </p:txBody>
      </p:sp>
      <p:sp>
        <p:nvSpPr>
          <p:cNvPr id="3" name="Content Placeholder 2">
            <a:extLst>
              <a:ext uri="{FF2B5EF4-FFF2-40B4-BE49-F238E27FC236}">
                <a16:creationId xmlns:a16="http://schemas.microsoft.com/office/drawing/2014/main" id="{EDD0D332-9123-E447-A72C-F8119F152A33}"/>
              </a:ext>
            </a:extLst>
          </p:cNvPr>
          <p:cNvSpPr>
            <a:spLocks noGrp="1"/>
          </p:cNvSpPr>
          <p:nvPr>
            <p:ph idx="1"/>
          </p:nvPr>
        </p:nvSpPr>
        <p:spPr>
          <a:xfrm>
            <a:off x="914399" y="1487074"/>
            <a:ext cx="14220000" cy="4674299"/>
          </a:xfrm>
        </p:spPr>
        <p:txBody>
          <a:bodyPr/>
          <a:lstStyle/>
          <a:p>
            <a:r>
              <a:rPr lang="en-US" dirty="0"/>
              <a:t>Due every week except </a:t>
            </a:r>
            <a:r>
              <a:rPr lang="en-US" dirty="0" err="1"/>
              <a:t>prac</a:t>
            </a:r>
            <a:r>
              <a:rPr lang="en-US" dirty="0"/>
              <a:t> exam weeks</a:t>
            </a:r>
          </a:p>
          <a:p>
            <a:r>
              <a:rPr lang="en-US" dirty="0"/>
              <a:t>You can collaborate with peers</a:t>
            </a:r>
          </a:p>
          <a:p>
            <a:pPr lvl="1"/>
            <a:r>
              <a:rPr lang="en-US" dirty="0"/>
              <a:t>As long as you contribute to the solution</a:t>
            </a:r>
          </a:p>
          <a:p>
            <a:pPr lvl="1"/>
            <a:r>
              <a:rPr lang="en-US" dirty="0"/>
              <a:t>As long as you understand the work submitted</a:t>
            </a:r>
          </a:p>
          <a:p>
            <a:pPr lvl="1"/>
            <a:r>
              <a:rPr lang="en-US" dirty="0"/>
              <a:t>You acknowledge the names of peers you worked with in your submission as a comment at the top</a:t>
            </a:r>
          </a:p>
          <a:p>
            <a:r>
              <a:rPr lang="en-US" dirty="0"/>
              <a:t>You must make your own submission to receive credit</a:t>
            </a:r>
          </a:p>
          <a:p>
            <a:r>
              <a:rPr lang="en-US" dirty="0"/>
              <a:t>Tutors are available to assist and answer questions </a:t>
            </a:r>
            <a:r>
              <a:rPr lang="en-US" b="1" dirty="0"/>
              <a:t>during your practical session</a:t>
            </a:r>
          </a:p>
          <a:p>
            <a:r>
              <a:rPr lang="en-US" altLang="zh-CN" dirty="0">
                <a:solidFill>
                  <a:srgbClr val="C00000"/>
                </a:solidFill>
              </a:rPr>
              <a:t>Solving the practical assignments prepares you for implementation aspects of practical examinations and is important to your success in this course.</a:t>
            </a:r>
            <a:endParaRPr lang="en-US" dirty="0"/>
          </a:p>
          <a:p>
            <a:pPr>
              <a:buNone/>
            </a:pPr>
            <a:endParaRPr lang="en-US" dirty="0"/>
          </a:p>
        </p:txBody>
      </p:sp>
      <p:sp>
        <p:nvSpPr>
          <p:cNvPr id="4" name="Footer Placeholder 3">
            <a:extLst>
              <a:ext uri="{FF2B5EF4-FFF2-40B4-BE49-F238E27FC236}">
                <a16:creationId xmlns:a16="http://schemas.microsoft.com/office/drawing/2014/main" id="{742203C3-133D-3344-819F-95ABC8F0411A}"/>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3F856901-56E2-E749-8185-283D400A9420}"/>
              </a:ext>
            </a:extLst>
          </p:cNvPr>
          <p:cNvSpPr>
            <a:spLocks noGrp="1"/>
          </p:cNvSpPr>
          <p:nvPr>
            <p:ph type="sldNum" sz="quarter" idx="12"/>
          </p:nvPr>
        </p:nvSpPr>
        <p:spPr/>
        <p:txBody>
          <a:bodyPr/>
          <a:lstStyle/>
          <a:p>
            <a:fld id="{7E8AFECB-488C-4862-A863-69DB259C81CD}" type="slidenum">
              <a:rPr lang="en-AU" smtClean="0"/>
              <a:t>11</a:t>
            </a:fld>
            <a:endParaRPr lang="en-AU" dirty="0"/>
          </a:p>
        </p:txBody>
      </p:sp>
    </p:spTree>
    <p:extLst>
      <p:ext uri="{BB962C8B-B14F-4D97-AF65-F5344CB8AC3E}">
        <p14:creationId xmlns:p14="http://schemas.microsoft.com/office/powerpoint/2010/main" val="266110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AF9-C64F-B04A-AD36-15662B276DFA}"/>
              </a:ext>
            </a:extLst>
          </p:cNvPr>
          <p:cNvSpPr>
            <a:spLocks noGrp="1"/>
          </p:cNvSpPr>
          <p:nvPr>
            <p:ph type="title"/>
          </p:nvPr>
        </p:nvSpPr>
        <p:spPr/>
        <p:txBody>
          <a:bodyPr/>
          <a:lstStyle/>
          <a:p>
            <a:r>
              <a:rPr lang="en-US" dirty="0"/>
              <a:t>Workshops</a:t>
            </a:r>
          </a:p>
        </p:txBody>
      </p:sp>
      <p:sp>
        <p:nvSpPr>
          <p:cNvPr id="3" name="Content Placeholder 2">
            <a:extLst>
              <a:ext uri="{FF2B5EF4-FFF2-40B4-BE49-F238E27FC236}">
                <a16:creationId xmlns:a16="http://schemas.microsoft.com/office/drawing/2014/main" id="{EDD0D332-9123-E447-A72C-F8119F152A33}"/>
              </a:ext>
            </a:extLst>
          </p:cNvPr>
          <p:cNvSpPr>
            <a:spLocks noGrp="1"/>
          </p:cNvSpPr>
          <p:nvPr>
            <p:ph idx="1"/>
          </p:nvPr>
        </p:nvSpPr>
        <p:spPr/>
        <p:txBody>
          <a:bodyPr>
            <a:normAutofit fontScale="77500" lnSpcReduction="20000"/>
          </a:bodyPr>
          <a:lstStyle/>
          <a:p>
            <a:r>
              <a:rPr lang="en-US" dirty="0"/>
              <a:t>Every other week starting week 2</a:t>
            </a:r>
          </a:p>
          <a:p>
            <a:r>
              <a:rPr lang="en-US" dirty="0"/>
              <a:t>You </a:t>
            </a:r>
            <a:r>
              <a:rPr lang="en-US" b="1" i="1" dirty="0"/>
              <a:t>must</a:t>
            </a:r>
            <a:r>
              <a:rPr lang="en-US" dirty="0"/>
              <a:t> collaborate with peers</a:t>
            </a:r>
          </a:p>
          <a:p>
            <a:pPr lvl="1"/>
            <a:r>
              <a:rPr lang="en-US" dirty="0"/>
              <a:t>There will be a problem that you are required to solve and/or discuss as a group</a:t>
            </a:r>
          </a:p>
          <a:p>
            <a:pPr lvl="1"/>
            <a:r>
              <a:rPr lang="en-US" dirty="0"/>
              <a:t>There will be work that you need to create as a group</a:t>
            </a:r>
          </a:p>
          <a:p>
            <a:pPr lvl="1"/>
            <a:r>
              <a:rPr lang="en-US" dirty="0"/>
              <a:t>Group work will be presented</a:t>
            </a:r>
          </a:p>
          <a:p>
            <a:r>
              <a:rPr lang="en-US" dirty="0"/>
              <a:t>Your tutor will guide you in these activities</a:t>
            </a:r>
          </a:p>
          <a:p>
            <a:r>
              <a:rPr lang="en-US" dirty="0"/>
              <a:t>Credit is based on preparation and active participation in the specified activities.</a:t>
            </a:r>
          </a:p>
          <a:p>
            <a:r>
              <a:rPr lang="en-US" altLang="zh-CN" dirty="0">
                <a:solidFill>
                  <a:srgbClr val="C00000"/>
                </a:solidFill>
              </a:rPr>
              <a:t>Working through the workshop problems and presenting solutions prepares you for answering theory questions and helps you to develop fluency in the vocabulary of Algorithms and Data Structures.</a:t>
            </a:r>
            <a:endParaRPr lang="en-US" dirty="0"/>
          </a:p>
        </p:txBody>
      </p:sp>
      <p:sp>
        <p:nvSpPr>
          <p:cNvPr id="4" name="Footer Placeholder 3">
            <a:extLst>
              <a:ext uri="{FF2B5EF4-FFF2-40B4-BE49-F238E27FC236}">
                <a16:creationId xmlns:a16="http://schemas.microsoft.com/office/drawing/2014/main" id="{742203C3-133D-3344-819F-95ABC8F0411A}"/>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3F856901-56E2-E749-8185-283D400A9420}"/>
              </a:ext>
            </a:extLst>
          </p:cNvPr>
          <p:cNvSpPr>
            <a:spLocks noGrp="1"/>
          </p:cNvSpPr>
          <p:nvPr>
            <p:ph type="sldNum" sz="quarter" idx="12"/>
          </p:nvPr>
        </p:nvSpPr>
        <p:spPr/>
        <p:txBody>
          <a:bodyPr/>
          <a:lstStyle/>
          <a:p>
            <a:fld id="{7E8AFECB-488C-4862-A863-69DB259C81CD}" type="slidenum">
              <a:rPr lang="en-AU" smtClean="0"/>
              <a:t>12</a:t>
            </a:fld>
            <a:endParaRPr lang="en-AU" dirty="0"/>
          </a:p>
        </p:txBody>
      </p:sp>
    </p:spTree>
    <p:extLst>
      <p:ext uri="{BB962C8B-B14F-4D97-AF65-F5344CB8AC3E}">
        <p14:creationId xmlns:p14="http://schemas.microsoft.com/office/powerpoint/2010/main" val="41177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Assessment</a:t>
            </a:r>
          </a:p>
        </p:txBody>
      </p:sp>
      <p:sp>
        <p:nvSpPr>
          <p:cNvPr id="4" name="Footer Placeholder 3"/>
          <p:cNvSpPr>
            <a:spLocks noGrp="1"/>
          </p:cNvSpPr>
          <p:nvPr>
            <p:ph type="ftr" sz="quarter" idx="4294967295"/>
          </p:nvPr>
        </p:nvSpPr>
        <p:spPr>
          <a:xfrm>
            <a:off x="2021681" y="8597901"/>
            <a:ext cx="3860800" cy="486833"/>
          </a:xfrm>
        </p:spPr>
        <p:txBody>
          <a:bodyPr/>
          <a:lstStyle/>
          <a:p>
            <a:r>
              <a:rPr lang="en-AU" dirty="0"/>
              <a:t>University of Adelaide</a:t>
            </a:r>
          </a:p>
        </p:txBody>
      </p:sp>
      <p:sp>
        <p:nvSpPr>
          <p:cNvPr id="5" name="Slide Number Placeholder 4"/>
          <p:cNvSpPr>
            <a:spLocks noGrp="1"/>
          </p:cNvSpPr>
          <p:nvPr>
            <p:ph type="sldNum" sz="quarter" idx="4294967295"/>
          </p:nvPr>
        </p:nvSpPr>
        <p:spPr>
          <a:xfrm>
            <a:off x="11368881" y="8597901"/>
            <a:ext cx="2844800" cy="486833"/>
          </a:xfrm>
        </p:spPr>
        <p:txBody>
          <a:bodyPr/>
          <a:lstStyle/>
          <a:p>
            <a:fld id="{7E8AFECB-488C-4862-A863-69DB259C81CD}" type="slidenum">
              <a:rPr lang="en-AU" smtClean="0"/>
              <a:pPr/>
              <a:t>13</a:t>
            </a:fld>
            <a:endParaRPr lang="en-AU" dirty="0"/>
          </a:p>
        </p:txBody>
      </p:sp>
      <p:sp>
        <p:nvSpPr>
          <p:cNvPr id="2" name="Text Placeholder 1"/>
          <p:cNvSpPr>
            <a:spLocks noGrp="1"/>
          </p:cNvSpPr>
          <p:nvPr>
            <p:ph type="body" idx="1"/>
          </p:nvPr>
        </p:nvSpPr>
        <p:spPr/>
        <p:txBody>
          <a:bodyPr/>
          <a:lstStyle/>
          <a:p>
            <a:endParaRPr lang="en-AU"/>
          </a:p>
        </p:txBody>
      </p:sp>
    </p:spTree>
    <p:extLst>
      <p:ext uri="{BB962C8B-B14F-4D97-AF65-F5344CB8AC3E}">
        <p14:creationId xmlns:p14="http://schemas.microsoft.com/office/powerpoint/2010/main" val="20790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5782"/>
            <a:ext cx="14220000" cy="1409700"/>
          </a:xfrm>
        </p:spPr>
        <p:txBody>
          <a:bodyPr/>
          <a:lstStyle/>
          <a:p>
            <a:r>
              <a:rPr lang="en-US" dirty="0"/>
              <a:t>Assessment</a:t>
            </a:r>
          </a:p>
        </p:txBody>
      </p:sp>
      <p:sp>
        <p:nvSpPr>
          <p:cNvPr id="5" name="Footer Placeholder 4"/>
          <p:cNvSpPr>
            <a:spLocks noGrp="1"/>
          </p:cNvSpPr>
          <p:nvPr>
            <p:ph type="ftr" sz="quarter" idx="11"/>
          </p:nvPr>
        </p:nvSpPr>
        <p:spPr/>
        <p:txBody>
          <a:bodyPr/>
          <a:lstStyle/>
          <a:p>
            <a:r>
              <a:rPr lang="en-AU" dirty="0"/>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pPr/>
              <a:t>14</a:t>
            </a:fld>
            <a:endParaRPr lang="en-AU" dirty="0"/>
          </a:p>
        </p:txBody>
      </p:sp>
      <p:sp>
        <p:nvSpPr>
          <p:cNvPr id="10" name="Content Placeholder 2"/>
          <p:cNvSpPr>
            <a:spLocks noGrp="1" noChangeArrowheads="1"/>
          </p:cNvSpPr>
          <p:nvPr>
            <p:ph sz="half" idx="1"/>
          </p:nvPr>
        </p:nvSpPr>
        <p:spPr>
          <a:xfrm>
            <a:off x="2631281" y="1883702"/>
            <a:ext cx="10286933" cy="6284516"/>
          </a:xfrm>
          <a:ln/>
        </p:spPr>
        <p:txBody>
          <a:bodyPr>
            <a:normAutofit/>
          </a:bodyPr>
          <a:lstStyle/>
          <a:p>
            <a:pPr marL="457189" indent="-457189">
              <a:buFont typeface="Arial" charset="0"/>
              <a:buChar char="•"/>
            </a:pPr>
            <a:r>
              <a:rPr lang="x-none" altLang="zh-CN" dirty="0">
                <a:ea typeface="ＭＳ Ｐゴシック" charset="-128"/>
                <a:cs typeface="ＭＳ Ｐゴシック" charset="-128"/>
                <a:sym typeface="Georgia" charset="0"/>
              </a:rPr>
              <a:t>This course </a:t>
            </a:r>
            <a:r>
              <a:rPr lang="x-none" altLang="zh-CN">
                <a:ea typeface="ＭＳ Ｐゴシック" charset="-128"/>
                <a:cs typeface="ＭＳ Ｐゴシック" charset="-128"/>
                <a:sym typeface="Georgia" charset="0"/>
              </a:rPr>
              <a:t>has </a:t>
            </a:r>
            <a:r>
              <a:rPr lang="en-AU" altLang="zh-CN" dirty="0">
                <a:ea typeface="ＭＳ Ｐゴシック" charset="-128"/>
                <a:cs typeface="ＭＳ Ｐゴシック" charset="-128"/>
                <a:sym typeface="Georgia" charset="0"/>
              </a:rPr>
              <a:t>3</a:t>
            </a:r>
            <a:r>
              <a:rPr lang="x-none" altLang="zh-CN">
                <a:ea typeface="ＭＳ Ｐゴシック" charset="-128"/>
                <a:cs typeface="ＭＳ Ｐゴシック" charset="-128"/>
                <a:sym typeface="Georgia" charset="0"/>
              </a:rPr>
              <a:t> </a:t>
            </a:r>
            <a:r>
              <a:rPr lang="x-none" altLang="zh-CN" dirty="0">
                <a:ea typeface="ＭＳ Ｐゴシック" charset="-128"/>
                <a:cs typeface="ＭＳ Ｐゴシック" charset="-128"/>
                <a:sym typeface="Georgia" charset="0"/>
              </a:rPr>
              <a:t>components:</a:t>
            </a:r>
          </a:p>
          <a:p>
            <a:pPr marL="990575" lvl="1" indent="-380990">
              <a:buFont typeface="Arial" charset="0"/>
              <a:buChar char="–"/>
            </a:pPr>
            <a:r>
              <a:rPr lang="en-AU" altLang="zh-CN" dirty="0">
                <a:ea typeface="ＭＳ Ｐゴシック" charset="-128"/>
                <a:cs typeface="ＭＳ Ｐゴシック" charset="-128"/>
                <a:sym typeface="Georgia" charset="0"/>
              </a:rPr>
              <a:t>3</a:t>
            </a:r>
            <a:r>
              <a:rPr lang="x-none" altLang="zh-CN">
                <a:ea typeface="ＭＳ Ｐゴシック" charset="-128"/>
                <a:cs typeface="ＭＳ Ｐゴシック" charset="-128"/>
                <a:sym typeface="Georgia" charset="0"/>
              </a:rPr>
              <a:t> examination</a:t>
            </a:r>
            <a:r>
              <a:rPr lang="en-AU" altLang="zh-CN" dirty="0">
                <a:ea typeface="ＭＳ Ｐゴシック" charset="-128"/>
                <a:cs typeface="ＭＳ Ｐゴシック" charset="-128"/>
                <a:sym typeface="Georgia" charset="0"/>
              </a:rPr>
              <a:t>s</a:t>
            </a:r>
          </a:p>
          <a:p>
            <a:pPr marL="1142971" lvl="2" indent="0">
              <a:buNone/>
            </a:pPr>
            <a:r>
              <a:rPr lang="en-AU" altLang="zh-CN" dirty="0">
                <a:ea typeface="ＭＳ Ｐゴシック" charset="-128"/>
                <a:cs typeface="ＭＳ Ｐゴシック" charset="-128"/>
                <a:sym typeface="Georgia" charset="0"/>
              </a:rPr>
              <a:t>1) Week 4 during your scheduled practical – 10%</a:t>
            </a:r>
          </a:p>
          <a:p>
            <a:pPr marL="1142971" lvl="2" indent="0">
              <a:buNone/>
            </a:pPr>
            <a:r>
              <a:rPr lang="en-AU" altLang="zh-CN" dirty="0">
                <a:ea typeface="ＭＳ Ｐゴシック" charset="-128"/>
                <a:cs typeface="ＭＳ Ｐゴシック" charset="-128"/>
                <a:sym typeface="Georgia" charset="0"/>
              </a:rPr>
              <a:t>2) Week 8 during your scheduled practical - 10%</a:t>
            </a:r>
          </a:p>
          <a:p>
            <a:pPr marL="1142971" lvl="2" indent="0">
              <a:buNone/>
            </a:pPr>
            <a:r>
              <a:rPr lang="en-AU" altLang="zh-CN" dirty="0">
                <a:ea typeface="ＭＳ Ｐゴシック" charset="-128"/>
                <a:cs typeface="ＭＳ Ｐゴシック" charset="-128"/>
                <a:sym typeface="Georgia" charset="0"/>
              </a:rPr>
              <a:t>3) Final Exam period – 50%</a:t>
            </a:r>
          </a:p>
          <a:p>
            <a:pPr lvl="1">
              <a:buFont typeface="Arial" charset="0"/>
              <a:buChar char="–"/>
            </a:pPr>
            <a:r>
              <a:rPr lang="en-AU" altLang="zh-CN" dirty="0">
                <a:ea typeface="ＭＳ Ｐゴシック" charset="-128"/>
                <a:cs typeface="ＭＳ Ｐゴシック" charset="-128"/>
                <a:sym typeface="Georgia" charset="0"/>
              </a:rPr>
              <a:t>Workshops (5%)</a:t>
            </a:r>
          </a:p>
          <a:p>
            <a:pPr lvl="1">
              <a:buFont typeface="Arial" charset="0"/>
              <a:buChar char="–"/>
            </a:pPr>
            <a:r>
              <a:rPr lang="en-AU" altLang="zh-CN" dirty="0">
                <a:ea typeface="ＭＳ Ｐゴシック" charset="-128"/>
                <a:cs typeface="ＭＳ Ｐゴシック" charset="-128"/>
                <a:sym typeface="Georgia" charset="0"/>
              </a:rPr>
              <a:t>Practicals (25%)</a:t>
            </a:r>
          </a:p>
          <a:p>
            <a:pPr marL="457189" indent="-457189">
              <a:buFont typeface="Arial" charset="0"/>
              <a:buChar char="•"/>
            </a:pPr>
            <a:r>
              <a:rPr lang="x-none" altLang="zh-CN">
                <a:ea typeface="ＭＳ Ｐゴシック" charset="-128"/>
                <a:cs typeface="ＭＳ Ｐゴシック" charset="-128"/>
                <a:sym typeface="Georgia" charset="0"/>
              </a:rPr>
              <a:t>You </a:t>
            </a:r>
            <a:r>
              <a:rPr lang="x-none" altLang="zh-CN" dirty="0">
                <a:ea typeface="ＭＳ Ｐゴシック" charset="-128"/>
                <a:cs typeface="ＭＳ Ｐゴシック" charset="-128"/>
                <a:sym typeface="Georgia" charset="0"/>
              </a:rPr>
              <a:t>are expected to participate in all </a:t>
            </a:r>
            <a:r>
              <a:rPr lang="x-none" altLang="zh-CN">
                <a:ea typeface="ＭＳ Ｐゴシック" charset="-128"/>
                <a:cs typeface="ＭＳ Ｐゴシック" charset="-128"/>
                <a:sym typeface="Georgia" charset="0"/>
              </a:rPr>
              <a:t>activities.</a:t>
            </a:r>
            <a:endParaRPr lang="en-US" altLang="zh-CN" dirty="0">
              <a:ea typeface="ＭＳ Ｐゴシック" charset="-128"/>
              <a:cs typeface="ＭＳ Ｐゴシック" charset="-128"/>
              <a:sym typeface="Georgia" charset="0"/>
            </a:endParaRPr>
          </a:p>
          <a:p>
            <a:pPr marL="457189" indent="-457189">
              <a:buFont typeface="Arial" charset="0"/>
              <a:buChar char="•"/>
            </a:pPr>
            <a:r>
              <a:rPr lang="en-AU" altLang="zh-CN" dirty="0">
                <a:solidFill>
                  <a:schemeClr val="accent2"/>
                </a:solidFill>
                <a:ea typeface="ＭＳ Ｐゴシック" charset="-128"/>
                <a:sym typeface="Georgia" charset="0"/>
              </a:rPr>
              <a:t>Hurdle: You need at least 40% of the mark of the final examination to pass this course.)</a:t>
            </a:r>
            <a:endParaRPr lang="x-none" altLang="zh-CN" dirty="0">
              <a:solidFill>
                <a:schemeClr val="accent2"/>
              </a:solidFill>
            </a:endParaRPr>
          </a:p>
        </p:txBody>
      </p:sp>
    </p:spTree>
    <p:extLst>
      <p:ext uri="{BB962C8B-B14F-4D97-AF65-F5344CB8AC3E}">
        <p14:creationId xmlns:p14="http://schemas.microsoft.com/office/powerpoint/2010/main" val="27453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DBDE-0F5D-6D42-A75D-B32FEC3D0E48}"/>
              </a:ext>
            </a:extLst>
          </p:cNvPr>
          <p:cNvSpPr>
            <a:spLocks noGrp="1"/>
          </p:cNvSpPr>
          <p:nvPr>
            <p:ph type="title"/>
          </p:nvPr>
        </p:nvSpPr>
        <p:spPr>
          <a:xfrm>
            <a:off x="1533725" y="431438"/>
            <a:ext cx="10972800" cy="1133475"/>
          </a:xfrm>
        </p:spPr>
        <p:txBody>
          <a:bodyPr/>
          <a:lstStyle/>
          <a:p>
            <a:r>
              <a:rPr lang="en-US" altLang="zh-CN" dirty="0">
                <a:ea typeface="ＭＳ Ｐゴシック" charset="-128"/>
                <a:cs typeface="ＭＳ Ｐゴシック" charset="-128"/>
                <a:sym typeface="Georgia" charset="0"/>
              </a:rPr>
              <a:t>E</a:t>
            </a:r>
            <a:r>
              <a:rPr lang="x-none" altLang="zh-CN">
                <a:ea typeface="ＭＳ Ｐゴシック" charset="-128"/>
                <a:cs typeface="ＭＳ Ｐゴシック" charset="-128"/>
                <a:sym typeface="Georgia" charset="0"/>
              </a:rPr>
              <a:t>xam</a:t>
            </a:r>
            <a:r>
              <a:rPr lang="en-US" altLang="zh-CN" dirty="0">
                <a:ea typeface="ＭＳ Ｐゴシック" charset="-128"/>
                <a:cs typeface="ＭＳ Ｐゴシック" charset="-128"/>
                <a:sym typeface="Georgia" charset="0"/>
              </a:rPr>
              <a:t>s</a:t>
            </a:r>
            <a:endParaRPr lang="en-US" dirty="0"/>
          </a:p>
        </p:txBody>
      </p:sp>
      <p:sp>
        <p:nvSpPr>
          <p:cNvPr id="5" name="Footer Placeholder 4">
            <a:extLst>
              <a:ext uri="{FF2B5EF4-FFF2-40B4-BE49-F238E27FC236}">
                <a16:creationId xmlns:a16="http://schemas.microsoft.com/office/drawing/2014/main" id="{9F0A71C6-8D33-4D49-9906-18644A0145EA}"/>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FED70A5A-B048-4841-B8AE-7942C5B17778}"/>
              </a:ext>
            </a:extLst>
          </p:cNvPr>
          <p:cNvSpPr>
            <a:spLocks noGrp="1"/>
          </p:cNvSpPr>
          <p:nvPr>
            <p:ph type="sldNum" sz="quarter" idx="12"/>
          </p:nvPr>
        </p:nvSpPr>
        <p:spPr/>
        <p:txBody>
          <a:bodyPr/>
          <a:lstStyle/>
          <a:p>
            <a:fld id="{7E8AFECB-488C-4862-A863-69DB259C81CD}" type="slidenum">
              <a:rPr lang="en-AU" smtClean="0"/>
              <a:t>15</a:t>
            </a:fld>
            <a:endParaRPr lang="en-AU"/>
          </a:p>
        </p:txBody>
      </p:sp>
      <p:sp>
        <p:nvSpPr>
          <p:cNvPr id="8" name="Content Placeholder 2">
            <a:extLst>
              <a:ext uri="{FF2B5EF4-FFF2-40B4-BE49-F238E27FC236}">
                <a16:creationId xmlns:a16="http://schemas.microsoft.com/office/drawing/2014/main" id="{2B0837BE-52E8-5D4F-9563-70B10B30AC0E}"/>
              </a:ext>
            </a:extLst>
          </p:cNvPr>
          <p:cNvSpPr>
            <a:spLocks noGrp="1" noChangeArrowheads="1"/>
          </p:cNvSpPr>
          <p:nvPr>
            <p:ph sz="half" idx="1"/>
          </p:nvPr>
        </p:nvSpPr>
        <p:spPr>
          <a:xfrm>
            <a:off x="2974214" y="1564913"/>
            <a:ext cx="10286933" cy="7392821"/>
          </a:xfrm>
          <a:ln/>
        </p:spPr>
        <p:txBody>
          <a:bodyPr>
            <a:normAutofit/>
          </a:bodyPr>
          <a:lstStyle/>
          <a:p>
            <a:pPr>
              <a:buFont typeface="Arial" charset="0"/>
              <a:buChar char="•"/>
            </a:pPr>
            <a:r>
              <a:rPr lang="en-AU" altLang="zh-CN" dirty="0">
                <a:ea typeface="ＭＳ Ｐゴシック" charset="-128"/>
                <a:cs typeface="ＭＳ Ｐゴシック" charset="-128"/>
                <a:sym typeface="Georgia" charset="0"/>
              </a:rPr>
              <a:t>Exams are NOT collaborative</a:t>
            </a:r>
          </a:p>
          <a:p>
            <a:pPr lvl="1">
              <a:buFont typeface="Arial" charset="0"/>
              <a:buChar char="•"/>
            </a:pPr>
            <a:r>
              <a:rPr lang="en-AU" altLang="zh-CN" dirty="0">
                <a:ea typeface="ＭＳ Ｐゴシック" charset="-128"/>
                <a:cs typeface="ＭＳ Ｐゴシック" charset="-128"/>
                <a:sym typeface="Georgia" charset="0"/>
              </a:rPr>
              <a:t>You can not consult or ask questions of ANY other person</a:t>
            </a:r>
          </a:p>
          <a:p>
            <a:pPr>
              <a:buFont typeface="Arial" charset="0"/>
              <a:buChar char="•"/>
            </a:pPr>
            <a:r>
              <a:rPr lang="en-AU" altLang="zh-CN" dirty="0">
                <a:ea typeface="ＭＳ Ｐゴシック" charset="-128"/>
                <a:cs typeface="ＭＳ Ｐゴシック" charset="-128"/>
                <a:sym typeface="Georgia" charset="0"/>
              </a:rPr>
              <a:t>Each exam will be a combination of theory questions  and coding problems</a:t>
            </a:r>
          </a:p>
          <a:p>
            <a:pPr lvl="1">
              <a:buFont typeface="Arial" charset="0"/>
              <a:buChar char="•"/>
            </a:pPr>
            <a:endParaRPr lang="en-AU" altLang="zh-CN" dirty="0">
              <a:ea typeface="ＭＳ Ｐゴシック" charset="-128"/>
              <a:cs typeface="ＭＳ Ｐゴシック" charset="-128"/>
              <a:sym typeface="Georgia" charset="0"/>
            </a:endParaRPr>
          </a:p>
          <a:p>
            <a:pPr>
              <a:buFont typeface="Arial" charset="0"/>
              <a:buChar char="•"/>
            </a:pPr>
            <a:r>
              <a:rPr lang="en-AU" altLang="zh-CN" dirty="0">
                <a:ea typeface="ＭＳ Ｐゴシック" charset="-128"/>
                <a:cs typeface="ＭＳ Ｐゴシック" charset="-128"/>
                <a:sym typeface="Georgia" charset="0"/>
              </a:rPr>
              <a:t>Replacement exams will only be offered on documented grounds as covered in the Modified Arrangements for Coursework Assessment policy.  </a:t>
            </a:r>
          </a:p>
        </p:txBody>
      </p:sp>
    </p:spTree>
    <p:extLst>
      <p:ext uri="{BB962C8B-B14F-4D97-AF65-F5344CB8AC3E}">
        <p14:creationId xmlns:p14="http://schemas.microsoft.com/office/powerpoint/2010/main" val="234094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DBDE-0F5D-6D42-A75D-B32FEC3D0E48}"/>
              </a:ext>
            </a:extLst>
          </p:cNvPr>
          <p:cNvSpPr>
            <a:spLocks noGrp="1"/>
          </p:cNvSpPr>
          <p:nvPr>
            <p:ph type="title"/>
          </p:nvPr>
        </p:nvSpPr>
        <p:spPr>
          <a:xfrm>
            <a:off x="1280507" y="443541"/>
            <a:ext cx="10972800" cy="1133475"/>
          </a:xfrm>
        </p:spPr>
        <p:txBody>
          <a:bodyPr/>
          <a:lstStyle/>
          <a:p>
            <a:r>
              <a:rPr lang="en-AU" altLang="zh-CN" dirty="0">
                <a:ea typeface="ＭＳ Ｐゴシック" charset="-128"/>
                <a:cs typeface="ＭＳ Ｐゴシック" charset="-128"/>
                <a:sym typeface="Georgia" charset="0"/>
              </a:rPr>
              <a:t>Exams</a:t>
            </a:r>
            <a:endParaRPr lang="en-US" dirty="0"/>
          </a:p>
        </p:txBody>
      </p:sp>
      <p:sp>
        <p:nvSpPr>
          <p:cNvPr id="5" name="Footer Placeholder 4">
            <a:extLst>
              <a:ext uri="{FF2B5EF4-FFF2-40B4-BE49-F238E27FC236}">
                <a16:creationId xmlns:a16="http://schemas.microsoft.com/office/drawing/2014/main" id="{9F0A71C6-8D33-4D49-9906-18644A0145EA}"/>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FED70A5A-B048-4841-B8AE-7942C5B17778}"/>
              </a:ext>
            </a:extLst>
          </p:cNvPr>
          <p:cNvSpPr>
            <a:spLocks noGrp="1"/>
          </p:cNvSpPr>
          <p:nvPr>
            <p:ph type="sldNum" sz="quarter" idx="12"/>
          </p:nvPr>
        </p:nvSpPr>
        <p:spPr/>
        <p:txBody>
          <a:bodyPr/>
          <a:lstStyle/>
          <a:p>
            <a:fld id="{7E8AFECB-488C-4862-A863-69DB259C81CD}" type="slidenum">
              <a:rPr lang="en-AU" smtClean="0"/>
              <a:t>16</a:t>
            </a:fld>
            <a:endParaRPr lang="en-AU"/>
          </a:p>
        </p:txBody>
      </p:sp>
      <p:sp>
        <p:nvSpPr>
          <p:cNvPr id="8" name="Content Placeholder 2">
            <a:extLst>
              <a:ext uri="{FF2B5EF4-FFF2-40B4-BE49-F238E27FC236}">
                <a16:creationId xmlns:a16="http://schemas.microsoft.com/office/drawing/2014/main" id="{2B0837BE-52E8-5D4F-9563-70B10B30AC0E}"/>
              </a:ext>
            </a:extLst>
          </p:cNvPr>
          <p:cNvSpPr>
            <a:spLocks noGrp="1" noChangeArrowheads="1"/>
          </p:cNvSpPr>
          <p:nvPr>
            <p:ph sz="half" idx="1"/>
          </p:nvPr>
        </p:nvSpPr>
        <p:spPr>
          <a:xfrm>
            <a:off x="2674536" y="1307638"/>
            <a:ext cx="10286933" cy="7392821"/>
          </a:xfrm>
          <a:ln/>
        </p:spPr>
        <p:txBody>
          <a:bodyPr>
            <a:normAutofit fontScale="92500"/>
          </a:bodyPr>
          <a:lstStyle/>
          <a:p>
            <a:pPr>
              <a:buFont typeface="Arial" charset="0"/>
              <a:buChar char="•"/>
            </a:pPr>
            <a:r>
              <a:rPr lang="en-AU" altLang="zh-CN" dirty="0">
                <a:ea typeface="ＭＳ Ｐゴシック" charset="-128"/>
                <a:cs typeface="ＭＳ Ｐゴシック" charset="-128"/>
                <a:sym typeface="Georgia" charset="0"/>
              </a:rPr>
              <a:t>The first two exams will be held in the lab or during your online practical session if you are studying online in week 4 and week 8 .</a:t>
            </a:r>
          </a:p>
          <a:p>
            <a:pPr lvl="1">
              <a:buFont typeface="Arial" charset="0"/>
              <a:buChar char="•"/>
            </a:pPr>
            <a:r>
              <a:rPr lang="en-AU" altLang="zh-CN" dirty="0">
                <a:ea typeface="ＭＳ Ｐゴシック" charset="-128"/>
                <a:cs typeface="ＭＳ Ｐゴシック" charset="-128"/>
                <a:sym typeface="Georgia" charset="0"/>
              </a:rPr>
              <a:t>1 double sided pages of notes.  No network access.</a:t>
            </a:r>
          </a:p>
          <a:p>
            <a:pPr lvl="1">
              <a:buFont typeface="Arial" charset="0"/>
              <a:buChar char="•"/>
            </a:pPr>
            <a:r>
              <a:rPr lang="en-AU" altLang="zh-CN" dirty="0">
                <a:ea typeface="ＭＳ Ｐゴシック" charset="-128"/>
                <a:cs typeface="ＭＳ Ｐゴシック" charset="-128"/>
                <a:sym typeface="Georgia" charset="0"/>
              </a:rPr>
              <a:t>You must attend your </a:t>
            </a:r>
            <a:r>
              <a:rPr lang="en-AU" altLang="zh-CN" b="1" i="1" dirty="0">
                <a:ea typeface="ＭＳ Ｐゴシック" charset="-128"/>
                <a:cs typeface="ＭＳ Ｐゴシック" charset="-128"/>
                <a:sym typeface="Georgia" charset="0"/>
              </a:rPr>
              <a:t>enrolled</a:t>
            </a:r>
            <a:r>
              <a:rPr lang="en-AU" altLang="zh-CN" dirty="0">
                <a:ea typeface="ＭＳ Ｐゴシック" charset="-128"/>
                <a:cs typeface="ＭＳ Ｐゴシック" charset="-128"/>
                <a:sym typeface="Georgia" charset="0"/>
              </a:rPr>
              <a:t> practical session these weeks.</a:t>
            </a:r>
          </a:p>
          <a:p>
            <a:pPr lvl="1">
              <a:buFont typeface="Arial" charset="0"/>
              <a:buChar char="•"/>
            </a:pPr>
            <a:r>
              <a:rPr lang="en-AU" altLang="zh-CN" dirty="0">
                <a:ea typeface="ＭＳ Ｐゴシック" charset="-128"/>
                <a:cs typeface="ＭＳ Ｐゴシック" charset="-128"/>
                <a:sym typeface="Georgia" charset="0"/>
              </a:rPr>
              <a:t>You must not post or discuss the exam until the end of the exam week.</a:t>
            </a:r>
          </a:p>
          <a:p>
            <a:pPr lvl="1">
              <a:buFont typeface="Arial" charset="0"/>
              <a:buChar char="•"/>
            </a:pPr>
            <a:r>
              <a:rPr lang="en-AU" altLang="zh-CN" dirty="0">
                <a:ea typeface="ＭＳ Ｐゴシック" charset="-128"/>
                <a:cs typeface="ＭＳ Ｐゴシック" charset="-128"/>
                <a:sym typeface="Georgia" charset="0"/>
              </a:rPr>
              <a:t>You must use in-lab computers (no personal laptops)</a:t>
            </a:r>
          </a:p>
          <a:p>
            <a:pPr>
              <a:buFont typeface="Arial" charset="0"/>
              <a:buChar char="•"/>
            </a:pPr>
            <a:r>
              <a:rPr lang="en-AU" altLang="zh-CN" dirty="0">
                <a:ea typeface="ＭＳ Ｐゴシック" charset="-128"/>
                <a:cs typeface="ＭＳ Ｐゴシック" charset="-128"/>
                <a:sym typeface="Georgia" charset="0"/>
              </a:rPr>
              <a:t>Final exam</a:t>
            </a:r>
          </a:p>
          <a:p>
            <a:pPr lvl="1">
              <a:buFont typeface="Arial" charset="0"/>
              <a:buChar char="•"/>
            </a:pPr>
            <a:r>
              <a:rPr lang="en-AU" altLang="zh-CN" dirty="0">
                <a:ea typeface="ＭＳ Ｐゴシック" charset="-128"/>
                <a:cs typeface="ＭＳ Ｐゴシック" charset="-128"/>
                <a:sym typeface="Georgia" charset="0"/>
              </a:rPr>
              <a:t>Held during the University exam period</a:t>
            </a:r>
          </a:p>
          <a:p>
            <a:pPr lvl="1">
              <a:buFont typeface="Arial" charset="0"/>
              <a:buChar char="•"/>
            </a:pPr>
            <a:r>
              <a:rPr lang="en-AU" altLang="zh-CN" dirty="0">
                <a:ea typeface="ＭＳ Ｐゴシック" charset="-128"/>
                <a:cs typeface="ＭＳ Ｐゴシック" charset="-128"/>
                <a:sym typeface="Georgia" charset="0"/>
              </a:rPr>
              <a:t>Written exam </a:t>
            </a:r>
          </a:p>
          <a:p>
            <a:pPr lvl="2">
              <a:buFont typeface="Arial" charset="0"/>
              <a:buChar char="•"/>
            </a:pPr>
            <a:r>
              <a:rPr lang="en-AU" altLang="zh-CN" dirty="0">
                <a:ea typeface="ＭＳ Ｐゴシック" charset="-128"/>
                <a:cs typeface="ＭＳ Ｐゴシック" charset="-128"/>
                <a:sym typeface="Georgia" charset="0"/>
              </a:rPr>
              <a:t>2 double sided A4 sheets of notes allowed</a:t>
            </a:r>
          </a:p>
          <a:p>
            <a:pPr lvl="2">
              <a:buFont typeface="Arial" charset="0"/>
              <a:buChar char="•"/>
            </a:pPr>
            <a:r>
              <a:rPr lang="en-AU" altLang="zh-CN" dirty="0">
                <a:ea typeface="ＭＳ Ｐゴシック" charset="-128"/>
                <a:cs typeface="ＭＳ Ｐゴシック" charset="-128"/>
                <a:sym typeface="Georgia" charset="0"/>
              </a:rPr>
              <a:t>Wayville for on-shore students</a:t>
            </a:r>
          </a:p>
          <a:p>
            <a:pPr lvl="2">
              <a:buFont typeface="Arial" charset="0"/>
              <a:buChar char="•"/>
            </a:pPr>
            <a:r>
              <a:rPr lang="en-AU" altLang="zh-CN" dirty="0">
                <a:ea typeface="ＭＳ Ｐゴシック" charset="-128"/>
                <a:cs typeface="ＭＳ Ｐゴシック" charset="-128"/>
                <a:sym typeface="Georgia" charset="0"/>
              </a:rPr>
              <a:t>online-proctored for off-shore students</a:t>
            </a:r>
          </a:p>
        </p:txBody>
      </p:sp>
    </p:spTree>
    <p:extLst>
      <p:ext uri="{BB962C8B-B14F-4D97-AF65-F5344CB8AC3E}">
        <p14:creationId xmlns:p14="http://schemas.microsoft.com/office/powerpoint/2010/main" val="50613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5782"/>
            <a:ext cx="14220000" cy="1409700"/>
          </a:xfrm>
        </p:spPr>
        <p:txBody>
          <a:bodyPr/>
          <a:lstStyle/>
          <a:p>
            <a:r>
              <a:rPr lang="en-US" dirty="0"/>
              <a:t>Late Submissions</a:t>
            </a:r>
          </a:p>
        </p:txBody>
      </p:sp>
      <p:sp>
        <p:nvSpPr>
          <p:cNvPr id="3" name="Content Placeholder 2"/>
          <p:cNvSpPr>
            <a:spLocks noGrp="1"/>
          </p:cNvSpPr>
          <p:nvPr>
            <p:ph sz="half" idx="1"/>
          </p:nvPr>
        </p:nvSpPr>
        <p:spPr>
          <a:xfrm>
            <a:off x="2631281" y="1883702"/>
            <a:ext cx="10972800" cy="6284516"/>
          </a:xfrm>
        </p:spPr>
        <p:txBody>
          <a:bodyPr>
            <a:normAutofit fontScale="92500" lnSpcReduction="20000"/>
          </a:bodyPr>
          <a:lstStyle/>
          <a:p>
            <a:r>
              <a:rPr lang="en-US" dirty="0">
                <a:latin typeface="Georgia"/>
                <a:ea typeface="ＭＳ Ｐゴシック" charset="0"/>
                <a:cs typeface="Georgia"/>
              </a:rPr>
              <a:t>You should hand your coursework in on time.</a:t>
            </a:r>
          </a:p>
          <a:p>
            <a:r>
              <a:rPr lang="en-US" dirty="0">
                <a:latin typeface="Georgia"/>
                <a:ea typeface="ＭＳ Ｐゴシック" charset="0"/>
                <a:cs typeface="Georgia"/>
              </a:rPr>
              <a:t>If you hand in your practical late, your mark will be capped, based on how many days late it is.</a:t>
            </a:r>
          </a:p>
          <a:p>
            <a:pPr lvl="1"/>
            <a:r>
              <a:rPr lang="en-US" dirty="0">
                <a:latin typeface="Georgia"/>
                <a:ea typeface="ＭＳ Ｐゴシック" charset="0"/>
                <a:cs typeface="Georgia"/>
              </a:rPr>
              <a:t>1 day late – mark capped at 75%</a:t>
            </a:r>
          </a:p>
          <a:p>
            <a:pPr lvl="1"/>
            <a:r>
              <a:rPr lang="en-US" dirty="0">
                <a:latin typeface="Georgia"/>
                <a:ea typeface="ＭＳ Ｐゴシック" charset="0"/>
                <a:cs typeface="Georgia"/>
              </a:rPr>
              <a:t>2 days late – mark capped at 50%</a:t>
            </a:r>
          </a:p>
          <a:p>
            <a:pPr lvl="1"/>
            <a:r>
              <a:rPr lang="en-US" dirty="0">
                <a:latin typeface="Georgia"/>
                <a:ea typeface="ＭＳ Ｐゴシック" charset="0"/>
                <a:cs typeface="Georgia"/>
              </a:rPr>
              <a:t>3 days late – mark capped at 25%</a:t>
            </a:r>
          </a:p>
          <a:p>
            <a:pPr lvl="1"/>
            <a:r>
              <a:rPr lang="en-US" dirty="0">
                <a:latin typeface="Georgia"/>
                <a:ea typeface="ＭＳ Ｐゴシック" charset="0"/>
                <a:cs typeface="Georgia"/>
              </a:rPr>
              <a:t>more than 3 days late – no marks available</a:t>
            </a:r>
          </a:p>
          <a:p>
            <a:r>
              <a:rPr lang="en-AU" dirty="0"/>
              <a:t>Late submissions do not apply to exams.  Exams close at the end of the time period and no further work is accepted</a:t>
            </a:r>
          </a:p>
          <a:p>
            <a:r>
              <a:rPr lang="en-AU" dirty="0"/>
              <a:t>One late assignment will turn into two, three or more!</a:t>
            </a:r>
            <a:endParaRPr lang="en-US" dirty="0">
              <a:latin typeface="Georgia"/>
              <a:ea typeface="ＭＳ Ｐゴシック" charset="0"/>
              <a:cs typeface="Georgia"/>
            </a:endParaRPr>
          </a:p>
          <a:p>
            <a:r>
              <a:rPr lang="en-US" dirty="0">
                <a:latin typeface="Georgia"/>
                <a:ea typeface="ＭＳ Ｐゴシック" charset="0"/>
                <a:cs typeface="Georgia"/>
              </a:rPr>
              <a:t>Hand in early!</a:t>
            </a:r>
          </a:p>
          <a:p>
            <a:pPr>
              <a:buNone/>
            </a:pPr>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pPr/>
              <a:t>17</a:t>
            </a:fld>
            <a:endParaRPr lang="en-AU"/>
          </a:p>
        </p:txBody>
      </p:sp>
    </p:spTree>
    <p:extLst>
      <p:ext uri="{BB962C8B-B14F-4D97-AF65-F5344CB8AC3E}">
        <p14:creationId xmlns:p14="http://schemas.microsoft.com/office/powerpoint/2010/main" val="75440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AU" dirty="0">
                <a:latin typeface="Georgia"/>
                <a:ea typeface="ＭＳ Ｐゴシック" charset="0"/>
                <a:cs typeface="Georgia"/>
              </a:rPr>
              <a:t>Repeating Students</a:t>
            </a:r>
          </a:p>
        </p:txBody>
      </p:sp>
      <p:sp>
        <p:nvSpPr>
          <p:cNvPr id="26626" name="Content Placeholder 2"/>
          <p:cNvSpPr>
            <a:spLocks noGrp="1"/>
          </p:cNvSpPr>
          <p:nvPr>
            <p:ph idx="1"/>
          </p:nvPr>
        </p:nvSpPr>
        <p:spPr/>
        <p:txBody>
          <a:bodyPr/>
          <a:lstStyle/>
          <a:p>
            <a:r>
              <a:rPr lang="en-AU" dirty="0">
                <a:latin typeface="Georgia"/>
                <a:ea typeface="ＭＳ Ｐゴシック" charset="0"/>
                <a:cs typeface="Georgia"/>
              </a:rPr>
              <a:t>Students who repeat a course are expected to attempt all of the aspects of the course again. This includes making fresh attempts at all coursework assessment items.</a:t>
            </a:r>
          </a:p>
          <a:p>
            <a:r>
              <a:rPr lang="en-AU" dirty="0">
                <a:latin typeface="Georgia"/>
                <a:ea typeface="ＭＳ Ｐゴシック" charset="0"/>
                <a:cs typeface="Georgia"/>
              </a:rPr>
              <a:t>You may apply to the course coordinator to have your previous work counted but this is not usually granted.</a:t>
            </a:r>
          </a:p>
          <a:p>
            <a:r>
              <a:rPr lang="en-AU" dirty="0">
                <a:latin typeface="Georgia"/>
                <a:ea typeface="ＭＳ Ｐゴシック" charset="0"/>
                <a:cs typeface="Georgia"/>
              </a:rPr>
              <a:t>Make sure that you attend all of the lectures, do all of the work and study hard for the exam – you don’t want to get stuck repeating the same course over and over.</a:t>
            </a:r>
          </a:p>
        </p:txBody>
      </p:sp>
    </p:spTree>
    <p:extLst>
      <p:ext uri="{BB962C8B-B14F-4D97-AF65-F5344CB8AC3E}">
        <p14:creationId xmlns:p14="http://schemas.microsoft.com/office/powerpoint/2010/main" val="1138443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Modified arrangements</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4294967295"/>
          </p:nvPr>
        </p:nvSpPr>
        <p:spPr>
          <a:xfrm>
            <a:off x="2021681" y="8597901"/>
            <a:ext cx="3860800" cy="486833"/>
          </a:xfrm>
        </p:spPr>
        <p:txBody>
          <a:bodyPr/>
          <a:lstStyle/>
          <a:p>
            <a:r>
              <a:rPr lang="en-AU"/>
              <a:t>University of Adelaide</a:t>
            </a:r>
            <a:endParaRPr lang="en-AU" dirty="0"/>
          </a:p>
        </p:txBody>
      </p:sp>
      <p:sp>
        <p:nvSpPr>
          <p:cNvPr id="5" name="Slide Number Placeholder 4"/>
          <p:cNvSpPr>
            <a:spLocks noGrp="1"/>
          </p:cNvSpPr>
          <p:nvPr>
            <p:ph type="sldNum" sz="quarter" idx="4294967295"/>
          </p:nvPr>
        </p:nvSpPr>
        <p:spPr>
          <a:xfrm>
            <a:off x="11368881" y="8597901"/>
            <a:ext cx="2844800" cy="486833"/>
          </a:xfrm>
        </p:spPr>
        <p:txBody>
          <a:bodyPr/>
          <a:lstStyle/>
          <a:p>
            <a:fld id="{7E8AFECB-488C-4862-A863-69DB259C81CD}" type="slidenum">
              <a:rPr lang="en-AU" smtClean="0"/>
              <a:t>19</a:t>
            </a:fld>
            <a:endParaRPr lang="en-AU" dirty="0"/>
          </a:p>
        </p:txBody>
      </p:sp>
    </p:spTree>
    <p:extLst>
      <p:ext uri="{BB962C8B-B14F-4D97-AF65-F5344CB8AC3E}">
        <p14:creationId xmlns:p14="http://schemas.microsoft.com/office/powerpoint/2010/main" val="3366693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31281" y="1883702"/>
            <a:ext cx="10972800" cy="6284516"/>
          </a:xfrm>
        </p:spPr>
        <p:txBody>
          <a:bodyPr>
            <a:normAutofit fontScale="92500"/>
          </a:bodyPr>
          <a:lstStyle/>
          <a:p>
            <a:pPr algn="ctr">
              <a:buNone/>
            </a:pPr>
            <a:r>
              <a:rPr lang="en-AU" sz="5333" dirty="0">
                <a:solidFill>
                  <a:srgbClr val="C00000"/>
                </a:solidFill>
              </a:rPr>
              <a:t>Welcome to CS 2103/7103, Algorithm Design and Data Structures.</a:t>
            </a:r>
          </a:p>
          <a:p>
            <a:endParaRPr lang="en-AU" dirty="0"/>
          </a:p>
          <a:p>
            <a:endParaRPr lang="en-AU" dirty="0"/>
          </a:p>
          <a:p>
            <a:r>
              <a:rPr lang="en-AU" dirty="0"/>
              <a:t>In this lecture we will:</a:t>
            </a:r>
          </a:p>
          <a:p>
            <a:pPr lvl="1"/>
            <a:r>
              <a:rPr lang="en-AU" dirty="0"/>
              <a:t>Discuss some key administrative issues.</a:t>
            </a:r>
          </a:p>
          <a:p>
            <a:pPr lvl="1"/>
            <a:r>
              <a:rPr lang="en-AU" dirty="0"/>
              <a:t>Describe what we’re going to do in this course.</a:t>
            </a:r>
          </a:p>
          <a:p>
            <a:pPr lvl="1"/>
            <a:r>
              <a:rPr lang="en-AU" dirty="0"/>
              <a:t>Talk about what to do this week.</a:t>
            </a:r>
          </a:p>
          <a:p>
            <a:endParaRPr lang="en-US" dirty="0"/>
          </a:p>
        </p:txBody>
      </p:sp>
      <p:sp>
        <p:nvSpPr>
          <p:cNvPr id="4" name="Footer Placeholder 3"/>
          <p:cNvSpPr>
            <a:spLocks noGrp="1"/>
          </p:cNvSpPr>
          <p:nvPr>
            <p:ph type="ftr" sz="quarter" idx="11"/>
          </p:nvPr>
        </p:nvSpPr>
        <p:spPr/>
        <p:txBody>
          <a:bodyPr/>
          <a:lstStyle/>
          <a:p>
            <a:r>
              <a:rPr lang="en-AU" dirty="0"/>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pPr/>
              <a:t>2</a:t>
            </a:fld>
            <a:endParaRPr lang="en-AU" dirty="0"/>
          </a:p>
        </p:txBody>
      </p:sp>
    </p:spTree>
    <p:extLst>
      <p:ext uri="{BB962C8B-B14F-4D97-AF65-F5344CB8AC3E}">
        <p14:creationId xmlns:p14="http://schemas.microsoft.com/office/powerpoint/2010/main" val="214590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p:nvPr/>
        </p:nvSpPr>
        <p:spPr>
          <a:xfrm>
            <a:off x="1209041" y="443520"/>
            <a:ext cx="10972320" cy="1132800"/>
          </a:xfrm>
          <a:prstGeom prst="rect">
            <a:avLst/>
          </a:prstGeom>
          <a:noFill/>
          <a:ln w="0">
            <a:noFill/>
          </a:ln>
        </p:spPr>
        <p:txBody>
          <a:bodyPr anchor="ctr">
            <a:noAutofit/>
          </a:bodyPr>
          <a:lstStyle/>
          <a:p>
            <a:pPr>
              <a:lnSpc>
                <a:spcPct val="100000"/>
              </a:lnSpc>
            </a:pPr>
            <a:r>
              <a:rPr lang="en-US" sz="4800" spc="-1" dirty="0">
                <a:solidFill>
                  <a:srgbClr val="0060A8"/>
                </a:solidFill>
                <a:latin typeface="Georgia"/>
                <a:ea typeface="ＭＳ Ｐゴシック"/>
              </a:rPr>
              <a:t>Assignment Extensions</a:t>
            </a:r>
            <a:endParaRPr lang="en-AU" sz="4800" spc="-1" dirty="0">
              <a:solidFill>
                <a:srgbClr val="000000"/>
              </a:solidFill>
              <a:latin typeface="Times New Roman"/>
            </a:endParaRPr>
          </a:p>
        </p:txBody>
      </p:sp>
      <p:sp>
        <p:nvSpPr>
          <p:cNvPr id="233" name="Content Placeholder 2"/>
          <p:cNvSpPr txBox="1"/>
          <p:nvPr/>
        </p:nvSpPr>
        <p:spPr>
          <a:xfrm>
            <a:off x="2391508" y="1576320"/>
            <a:ext cx="11915335" cy="7680960"/>
          </a:xfrm>
          <a:prstGeom prst="rect">
            <a:avLst/>
          </a:prstGeom>
          <a:noFill/>
          <a:ln w="0">
            <a:noFill/>
          </a:ln>
        </p:spPr>
        <p:txBody>
          <a:bodyPr>
            <a:noAutofit/>
          </a:bodyPr>
          <a:lstStyle/>
          <a:p>
            <a:pPr marL="457429" indent="-456949">
              <a:spcBef>
                <a:spcPts val="639"/>
              </a:spcBef>
              <a:buClr>
                <a:srgbClr val="FF0000"/>
              </a:buClr>
              <a:buFont typeface="Arial"/>
              <a:buChar char="•"/>
            </a:pPr>
            <a:r>
              <a:rPr lang="en-US" sz="2800" spc="-1" dirty="0">
                <a:solidFill>
                  <a:srgbClr val="000000"/>
                </a:solidFill>
                <a:latin typeface="Georgia"/>
              </a:rPr>
              <a:t>A student may be eligible for assignment extensions based on </a:t>
            </a:r>
            <a:r>
              <a:rPr lang="en-US" sz="2800" spc="-1" dirty="0">
                <a:solidFill>
                  <a:schemeClr val="accent2"/>
                </a:solidFill>
                <a:latin typeface="Georgia"/>
              </a:rPr>
              <a:t>medical, compassionate, extenuating </a:t>
            </a:r>
            <a:r>
              <a:rPr lang="en-US" sz="2800" spc="-1" dirty="0">
                <a:solidFill>
                  <a:srgbClr val="000000"/>
                </a:solidFill>
                <a:latin typeface="Georgia"/>
              </a:rPr>
              <a:t>circumstances</a:t>
            </a:r>
          </a:p>
          <a:p>
            <a:pPr marL="457429" indent="-456949">
              <a:spcBef>
                <a:spcPts val="639"/>
              </a:spcBef>
              <a:buClr>
                <a:srgbClr val="FF0000"/>
              </a:buClr>
              <a:buFont typeface="Arial"/>
              <a:buChar char="•"/>
            </a:pPr>
            <a:r>
              <a:rPr lang="en-US" sz="2800" dirty="0">
                <a:solidFill>
                  <a:srgbClr val="000000"/>
                </a:solidFill>
                <a:latin typeface="Arial" panose="020B0604020202020204" pitchFamily="34" charset="0"/>
              </a:rPr>
              <a:t>A student will be ineligible if their Circumstances:</a:t>
            </a:r>
          </a:p>
          <a:p>
            <a:pPr marL="1067013" lvl="1" indent="-456949">
              <a:spcBef>
                <a:spcPts val="639"/>
              </a:spcBef>
              <a:buClr>
                <a:srgbClr val="FF0000"/>
              </a:buClr>
              <a:buFont typeface="Arial"/>
              <a:buChar char="•"/>
            </a:pPr>
            <a:r>
              <a:rPr lang="en-US" sz="2800" dirty="0">
                <a:solidFill>
                  <a:schemeClr val="accent2"/>
                </a:solidFill>
                <a:latin typeface="Arial" panose="020B0604020202020204" pitchFamily="34" charset="0"/>
              </a:rPr>
              <a:t>were avoidable </a:t>
            </a:r>
            <a:r>
              <a:rPr lang="en-US" sz="2800" dirty="0">
                <a:solidFill>
                  <a:srgbClr val="000000"/>
                </a:solidFill>
                <a:latin typeface="Arial" panose="020B0604020202020204" pitchFamily="34" charset="0"/>
              </a:rPr>
              <a:t>and the student had reasonable opportunity to make alternative arrangements;</a:t>
            </a:r>
          </a:p>
          <a:p>
            <a:pPr marL="1067013" lvl="1" indent="-456949">
              <a:spcBef>
                <a:spcPts val="639"/>
              </a:spcBef>
              <a:buClr>
                <a:srgbClr val="FF0000"/>
              </a:buClr>
              <a:buFont typeface="Arial"/>
              <a:buChar char="•"/>
            </a:pPr>
            <a:r>
              <a:rPr lang="en-US" sz="2800" dirty="0">
                <a:solidFill>
                  <a:schemeClr val="accent2"/>
                </a:solidFill>
                <a:latin typeface="Arial" panose="020B0604020202020204" pitchFamily="34" charset="0"/>
              </a:rPr>
              <a:t>relate to balancing workloads </a:t>
            </a:r>
            <a:r>
              <a:rPr lang="en-US" sz="2800" dirty="0">
                <a:solidFill>
                  <a:srgbClr val="000000"/>
                </a:solidFill>
                <a:latin typeface="Arial" panose="020B0604020202020204" pitchFamily="34" charset="0"/>
              </a:rPr>
              <a:t>from other units of study, disciplines or faculties;</a:t>
            </a:r>
          </a:p>
          <a:p>
            <a:pPr marL="1067013" lvl="1" indent="-456949">
              <a:spcBef>
                <a:spcPts val="639"/>
              </a:spcBef>
              <a:buClr>
                <a:srgbClr val="FF0000"/>
              </a:buClr>
              <a:buFont typeface="Arial"/>
              <a:buChar char="•"/>
            </a:pPr>
            <a:r>
              <a:rPr lang="en-US" sz="2800" dirty="0">
                <a:solidFill>
                  <a:schemeClr val="accent2"/>
                </a:solidFill>
                <a:latin typeface="Arial" panose="020B0604020202020204" pitchFamily="34" charset="0"/>
              </a:rPr>
              <a:t>were personal commitments </a:t>
            </a:r>
            <a:r>
              <a:rPr lang="en-US" sz="2800" dirty="0">
                <a:solidFill>
                  <a:srgbClr val="000000"/>
                </a:solidFill>
                <a:latin typeface="Arial" panose="020B0604020202020204" pitchFamily="34" charset="0"/>
              </a:rPr>
              <a:t>or events such as international travel, holidays or weddings;</a:t>
            </a:r>
          </a:p>
          <a:p>
            <a:pPr marL="1067013" lvl="1" indent="-456949">
              <a:spcBef>
                <a:spcPts val="639"/>
              </a:spcBef>
              <a:buClr>
                <a:srgbClr val="FF0000"/>
              </a:buClr>
              <a:buFont typeface="Arial"/>
              <a:buChar char="•"/>
            </a:pPr>
            <a:r>
              <a:rPr lang="en-US" sz="2800" dirty="0">
                <a:solidFill>
                  <a:schemeClr val="accent2"/>
                </a:solidFill>
                <a:latin typeface="Arial" panose="020B0604020202020204" pitchFamily="34" charset="0"/>
              </a:rPr>
              <a:t>relate to temporary minor ailments </a:t>
            </a:r>
            <a:r>
              <a:rPr lang="en-US" sz="2800" dirty="0">
                <a:solidFill>
                  <a:srgbClr val="000000"/>
                </a:solidFill>
                <a:latin typeface="Arial" panose="020B0604020202020204" pitchFamily="34" charset="0"/>
              </a:rPr>
              <a:t>such as colds, minor respiratory infections, headaches or minor gastric upsets;</a:t>
            </a:r>
          </a:p>
          <a:p>
            <a:pPr marL="1067013" lvl="1" indent="-456949">
              <a:spcBef>
                <a:spcPts val="639"/>
              </a:spcBef>
              <a:buClr>
                <a:srgbClr val="FF0000"/>
              </a:buClr>
              <a:buFont typeface="Arial"/>
              <a:buChar char="•"/>
            </a:pPr>
            <a:r>
              <a:rPr lang="en-US" sz="2800" dirty="0">
                <a:solidFill>
                  <a:schemeClr val="accent2"/>
                </a:solidFill>
                <a:latin typeface="Arial" panose="020B0604020202020204" pitchFamily="34" charset="0"/>
              </a:rPr>
              <a:t>relate to stress or anxiety </a:t>
            </a:r>
            <a:r>
              <a:rPr lang="en-US" sz="2800" dirty="0">
                <a:solidFill>
                  <a:srgbClr val="000000"/>
                </a:solidFill>
                <a:latin typeface="Arial" panose="020B0604020202020204" pitchFamily="34" charset="0"/>
              </a:rPr>
              <a:t>normally associated with examinations, required assessment tasks or any aspect of course work;</a:t>
            </a:r>
          </a:p>
          <a:p>
            <a:pPr marL="1067013" lvl="1" indent="-456949">
              <a:spcBef>
                <a:spcPts val="639"/>
              </a:spcBef>
              <a:buClr>
                <a:srgbClr val="FF0000"/>
              </a:buClr>
              <a:buFont typeface="Arial"/>
              <a:buChar char="•"/>
            </a:pPr>
            <a:r>
              <a:rPr lang="en-US" sz="2800" dirty="0">
                <a:solidFill>
                  <a:schemeClr val="accent2"/>
                </a:solidFill>
                <a:latin typeface="Arial" panose="020B0604020202020204" pitchFamily="34" charset="0"/>
              </a:rPr>
              <a:t>are a result of misreading or misunderstanding </a:t>
            </a:r>
            <a:r>
              <a:rPr lang="en-US" sz="2800" dirty="0">
                <a:solidFill>
                  <a:srgbClr val="000000"/>
                </a:solidFill>
                <a:latin typeface="Arial" panose="020B0604020202020204" pitchFamily="34" charset="0"/>
              </a:rPr>
              <a:t>the examination timetable.</a:t>
            </a:r>
          </a:p>
          <a:p>
            <a:pPr marL="457429" indent="-456949">
              <a:spcBef>
                <a:spcPts val="639"/>
              </a:spcBef>
              <a:buClr>
                <a:srgbClr val="FF0000"/>
              </a:buClr>
              <a:buFont typeface="Arial"/>
              <a:buChar char="•"/>
            </a:pPr>
            <a:endParaRPr lang="en-AU" sz="2800" spc="-1" dirty="0">
              <a:solidFill>
                <a:srgbClr val="000000"/>
              </a:solidFill>
              <a:latin typeface="Georgia"/>
            </a:endParaRPr>
          </a:p>
        </p:txBody>
      </p:sp>
      <p:sp>
        <p:nvSpPr>
          <p:cNvPr id="234" name="Slide Number Placeholder 1"/>
          <p:cNvSpPr txBox="1"/>
          <p:nvPr/>
        </p:nvSpPr>
        <p:spPr>
          <a:xfrm>
            <a:off x="10759121" y="8597760"/>
            <a:ext cx="2844480" cy="486240"/>
          </a:xfrm>
          <a:prstGeom prst="rect">
            <a:avLst/>
          </a:prstGeom>
          <a:noFill/>
          <a:ln w="0">
            <a:noFill/>
          </a:ln>
        </p:spPr>
        <p:txBody>
          <a:bodyPr anchor="ctr">
            <a:noAutofit/>
          </a:bodyPr>
          <a:lstStyle/>
          <a:p>
            <a:pPr algn="r">
              <a:lnSpc>
                <a:spcPct val="100000"/>
              </a:lnSpc>
            </a:pPr>
            <a:fld id="{AAFCD414-D728-40A4-BFEE-C1AC60C5D23B}" type="slidenum">
              <a:rPr lang="en-AU" sz="1467" spc="-1">
                <a:solidFill>
                  <a:srgbClr val="808285"/>
                </a:solidFill>
                <a:latin typeface="Georgia"/>
                <a:ea typeface="ＭＳ Ｐゴシック"/>
              </a:rPr>
              <a:t>20</a:t>
            </a:fld>
            <a:endParaRPr lang="en-US" sz="1467"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p:nvPr/>
        </p:nvSpPr>
        <p:spPr>
          <a:xfrm>
            <a:off x="2645201" y="443520"/>
            <a:ext cx="10972320" cy="1132800"/>
          </a:xfrm>
          <a:prstGeom prst="rect">
            <a:avLst/>
          </a:prstGeom>
          <a:noFill/>
          <a:ln w="0">
            <a:noFill/>
          </a:ln>
        </p:spPr>
        <p:txBody>
          <a:bodyPr anchor="ctr">
            <a:noAutofit/>
          </a:bodyPr>
          <a:lstStyle/>
          <a:p>
            <a:pPr>
              <a:lnSpc>
                <a:spcPct val="100000"/>
              </a:lnSpc>
            </a:pPr>
            <a:r>
              <a:rPr lang="en-US" sz="4800" spc="-1" dirty="0">
                <a:solidFill>
                  <a:srgbClr val="0060A8"/>
                </a:solidFill>
                <a:latin typeface="Georgia"/>
                <a:ea typeface="ＭＳ Ｐゴシック"/>
              </a:rPr>
              <a:t>Assignment Extensions</a:t>
            </a:r>
            <a:endParaRPr lang="en-AU" sz="4800" spc="-1" dirty="0">
              <a:solidFill>
                <a:srgbClr val="000000"/>
              </a:solidFill>
              <a:latin typeface="Times New Roman"/>
            </a:endParaRPr>
          </a:p>
        </p:txBody>
      </p:sp>
      <p:sp>
        <p:nvSpPr>
          <p:cNvPr id="233" name="Content Placeholder 2"/>
          <p:cNvSpPr txBox="1"/>
          <p:nvPr/>
        </p:nvSpPr>
        <p:spPr>
          <a:xfrm>
            <a:off x="2631281" y="1883520"/>
            <a:ext cx="10972320" cy="7680960"/>
          </a:xfrm>
          <a:prstGeom prst="rect">
            <a:avLst/>
          </a:prstGeom>
          <a:noFill/>
          <a:ln w="0">
            <a:noFill/>
          </a:ln>
        </p:spPr>
        <p:txBody>
          <a:bodyPr>
            <a:noAutofit/>
          </a:bodyPr>
          <a:lstStyle/>
          <a:p>
            <a:pPr marL="457429" indent="-456949">
              <a:spcBef>
                <a:spcPts val="639"/>
              </a:spcBef>
              <a:buClr>
                <a:srgbClr val="FF0000"/>
              </a:buClr>
              <a:buFont typeface="Arial"/>
              <a:buChar char="•"/>
            </a:pPr>
            <a:r>
              <a:rPr lang="en-US" sz="3200" spc="-1" dirty="0">
                <a:solidFill>
                  <a:schemeClr val="accent2"/>
                </a:solidFill>
                <a:latin typeface="Georgia"/>
              </a:rPr>
              <a:t>For extensions, please contact the course coordinator</a:t>
            </a:r>
          </a:p>
          <a:p>
            <a:pPr marL="1067013" lvl="1" indent="-456949">
              <a:spcBef>
                <a:spcPts val="639"/>
              </a:spcBef>
              <a:buClr>
                <a:srgbClr val="FF0000"/>
              </a:buClr>
              <a:buFont typeface="Arial"/>
              <a:buChar char="•"/>
            </a:pPr>
            <a:r>
              <a:rPr lang="en-US" sz="3200" spc="-1" dirty="0">
                <a:solidFill>
                  <a:schemeClr val="accent2"/>
                </a:solidFill>
                <a:latin typeface="Georgia"/>
              </a:rPr>
              <a:t>course coordinator email to use can be found in the Marking Scheme information in </a:t>
            </a:r>
            <a:r>
              <a:rPr lang="en-US" sz="3200" spc="-1" dirty="0" err="1">
                <a:solidFill>
                  <a:schemeClr val="accent2"/>
                </a:solidFill>
                <a:latin typeface="Georgia"/>
              </a:rPr>
              <a:t>MyUni</a:t>
            </a:r>
            <a:endParaRPr lang="en-US" sz="3200" spc="-1" dirty="0">
              <a:solidFill>
                <a:schemeClr val="accent2"/>
              </a:solidFill>
              <a:latin typeface="Georgia"/>
            </a:endParaRPr>
          </a:p>
          <a:p>
            <a:pPr marL="457429" indent="-456949">
              <a:spcBef>
                <a:spcPts val="639"/>
              </a:spcBef>
              <a:buClr>
                <a:srgbClr val="000000"/>
              </a:buClr>
              <a:buFont typeface="Arial"/>
              <a:buChar char="•"/>
            </a:pPr>
            <a:r>
              <a:rPr lang="en-US" sz="3200" spc="-1" dirty="0">
                <a:solidFill>
                  <a:srgbClr val="000000"/>
                </a:solidFill>
                <a:latin typeface="Georgia"/>
                <a:ea typeface="ＭＳ Ｐゴシック"/>
              </a:rPr>
              <a:t>If you think your situation is exceptional, contact your course coordinator ASAP, who will then consult the Head of School.</a:t>
            </a:r>
            <a:endParaRPr lang="en-AU" sz="3200" spc="-1" dirty="0">
              <a:solidFill>
                <a:srgbClr val="000000"/>
              </a:solidFill>
              <a:latin typeface="Georgia"/>
            </a:endParaRPr>
          </a:p>
          <a:p>
            <a:pPr marL="457429" indent="-456949">
              <a:spcBef>
                <a:spcPts val="639"/>
              </a:spcBef>
              <a:buClr>
                <a:srgbClr val="000000"/>
              </a:buClr>
              <a:buFont typeface="Arial"/>
              <a:buChar char="•"/>
            </a:pPr>
            <a:r>
              <a:rPr lang="en-US" sz="3200" spc="-1" dirty="0">
                <a:solidFill>
                  <a:srgbClr val="000000"/>
                </a:solidFill>
                <a:latin typeface="Georgia"/>
                <a:ea typeface="ＭＳ Ｐゴシック"/>
              </a:rPr>
              <a:t>Students who deliberately submit false or fraudulent documentation may be referred to the Student Misconduct Tribunal.</a:t>
            </a:r>
            <a:endParaRPr lang="en-AU" sz="3200" spc="-1" dirty="0">
              <a:solidFill>
                <a:srgbClr val="000000"/>
              </a:solidFill>
              <a:latin typeface="Georgia"/>
            </a:endParaRPr>
          </a:p>
          <a:p>
            <a:pPr marL="457429" indent="-456949">
              <a:spcBef>
                <a:spcPts val="639"/>
              </a:spcBef>
              <a:buClr>
                <a:srgbClr val="000000"/>
              </a:buClr>
              <a:buFont typeface="Arial"/>
              <a:buChar char="•"/>
            </a:pPr>
            <a:r>
              <a:rPr lang="en-US" sz="3200" spc="-1" dirty="0">
                <a:solidFill>
                  <a:srgbClr val="000000"/>
                </a:solidFill>
                <a:latin typeface="Georgia"/>
                <a:ea typeface="ＭＳ Ｐゴシック"/>
              </a:rPr>
              <a:t>You will normally only receive an extension equivalent to the number of days covered by your documentation. Don’t expect to get an extra week because you lost a day.</a:t>
            </a:r>
            <a:endParaRPr lang="en-AU" sz="3200" spc="-1" dirty="0">
              <a:solidFill>
                <a:srgbClr val="000000"/>
              </a:solidFill>
              <a:latin typeface="Georgia"/>
            </a:endParaRPr>
          </a:p>
        </p:txBody>
      </p:sp>
      <p:sp>
        <p:nvSpPr>
          <p:cNvPr id="234" name="Slide Number Placeholder 1"/>
          <p:cNvSpPr txBox="1"/>
          <p:nvPr/>
        </p:nvSpPr>
        <p:spPr>
          <a:xfrm>
            <a:off x="10759121" y="8597760"/>
            <a:ext cx="2844480" cy="486240"/>
          </a:xfrm>
          <a:prstGeom prst="rect">
            <a:avLst/>
          </a:prstGeom>
          <a:noFill/>
          <a:ln w="0">
            <a:noFill/>
          </a:ln>
        </p:spPr>
        <p:txBody>
          <a:bodyPr anchor="ctr">
            <a:noAutofit/>
          </a:bodyPr>
          <a:lstStyle/>
          <a:p>
            <a:pPr algn="r">
              <a:lnSpc>
                <a:spcPct val="100000"/>
              </a:lnSpc>
            </a:pPr>
            <a:fld id="{AAFCD414-D728-40A4-BFEE-C1AC60C5D23B}" type="slidenum">
              <a:rPr lang="en-AU" sz="1467" spc="-1">
                <a:solidFill>
                  <a:srgbClr val="808285"/>
                </a:solidFill>
                <a:latin typeface="Georgia"/>
                <a:ea typeface="ＭＳ Ｐゴシック"/>
              </a:rPr>
              <a:t>21</a:t>
            </a:fld>
            <a:endParaRPr lang="en-US" sz="1467" spc="-1">
              <a:latin typeface="Times New Roman"/>
            </a:endParaRPr>
          </a:p>
        </p:txBody>
      </p:sp>
    </p:spTree>
    <p:extLst>
      <p:ext uri="{BB962C8B-B14F-4D97-AF65-F5344CB8AC3E}">
        <p14:creationId xmlns:p14="http://schemas.microsoft.com/office/powerpoint/2010/main" val="205333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751D-E225-4248-A95E-7AF10FB88505}"/>
              </a:ext>
            </a:extLst>
          </p:cNvPr>
          <p:cNvSpPr>
            <a:spLocks noGrp="1"/>
          </p:cNvSpPr>
          <p:nvPr>
            <p:ph type="title"/>
          </p:nvPr>
        </p:nvSpPr>
        <p:spPr>
          <a:xfrm>
            <a:off x="1062813" y="536272"/>
            <a:ext cx="11856640" cy="1152128"/>
          </a:xfrm>
        </p:spPr>
        <p:txBody>
          <a:bodyPr>
            <a:normAutofit fontScale="90000"/>
          </a:bodyPr>
          <a:lstStyle/>
          <a:p>
            <a:r>
              <a:rPr lang="en-US" dirty="0"/>
              <a:t>Assignment extensions and replacement exams</a:t>
            </a:r>
          </a:p>
        </p:txBody>
      </p:sp>
      <p:sp>
        <p:nvSpPr>
          <p:cNvPr id="3" name="Content Placeholder 2">
            <a:extLst>
              <a:ext uri="{FF2B5EF4-FFF2-40B4-BE49-F238E27FC236}">
                <a16:creationId xmlns:a16="http://schemas.microsoft.com/office/drawing/2014/main" id="{9DE55F38-9BAE-5243-9604-D66747A0DBDA}"/>
              </a:ext>
            </a:extLst>
          </p:cNvPr>
          <p:cNvSpPr>
            <a:spLocks noGrp="1"/>
          </p:cNvSpPr>
          <p:nvPr>
            <p:ph idx="1"/>
          </p:nvPr>
        </p:nvSpPr>
        <p:spPr/>
        <p:txBody>
          <a:bodyPr>
            <a:normAutofit fontScale="85000" lnSpcReduction="10000"/>
          </a:bodyPr>
          <a:lstStyle/>
          <a:p>
            <a:pPr marL="609585"/>
            <a:r>
              <a:rPr lang="en-AU" dirty="0"/>
              <a:t>Clashes </a:t>
            </a:r>
          </a:p>
          <a:p>
            <a:pPr marL="1142971" lvl="1"/>
            <a:r>
              <a:rPr lang="en-AU" dirty="0"/>
              <a:t>Clashes require you to gain permission from a course coordinator to enrol.</a:t>
            </a:r>
          </a:p>
          <a:p>
            <a:pPr marL="1142971" lvl="1"/>
            <a:r>
              <a:rPr lang="en-AU" dirty="0"/>
              <a:t>I do not approve enrolment in clashes unless exams can be accommodated.  Therefore, it is </a:t>
            </a:r>
            <a:r>
              <a:rPr lang="en-AU" b="1" i="1" dirty="0"/>
              <a:t>your</a:t>
            </a:r>
            <a:r>
              <a:rPr lang="en-AU" dirty="0"/>
              <a:t> responsibility to make arrangements with your other course coordinator to ensure you are available.</a:t>
            </a:r>
          </a:p>
          <a:p>
            <a:pPr marL="1142971" lvl="1"/>
            <a:r>
              <a:rPr lang="en-AU" dirty="0">
                <a:solidFill>
                  <a:schemeClr val="accent2"/>
                </a:solidFill>
              </a:rPr>
              <a:t>I will not grant replacement exams due to a clash with another course unless your lecturer contacts me with evidence of why your other course activity can </a:t>
            </a:r>
            <a:r>
              <a:rPr lang="en-AU" b="1" dirty="0">
                <a:solidFill>
                  <a:schemeClr val="accent2"/>
                </a:solidFill>
              </a:rPr>
              <a:t>not</a:t>
            </a:r>
            <a:r>
              <a:rPr lang="en-AU" dirty="0">
                <a:solidFill>
                  <a:schemeClr val="accent2"/>
                </a:solidFill>
              </a:rPr>
              <a:t> be moved.</a:t>
            </a:r>
          </a:p>
          <a:p>
            <a:pPr marL="1142971" lvl="1" indent="-457189"/>
            <a:r>
              <a:rPr lang="en-AU" dirty="0"/>
              <a:t>You may be able to negotiate to take your exam earlier, but you can not take it later.</a:t>
            </a:r>
          </a:p>
          <a:p>
            <a:pPr marL="1142971" lvl="1" indent="-457189"/>
            <a:endParaRPr lang="en-AU" dirty="0"/>
          </a:p>
          <a:p>
            <a:pPr lvl="2"/>
            <a:endParaRPr lang="en-US" dirty="0"/>
          </a:p>
        </p:txBody>
      </p:sp>
      <p:sp>
        <p:nvSpPr>
          <p:cNvPr id="4" name="Footer Placeholder 3">
            <a:extLst>
              <a:ext uri="{FF2B5EF4-FFF2-40B4-BE49-F238E27FC236}">
                <a16:creationId xmlns:a16="http://schemas.microsoft.com/office/drawing/2014/main" id="{0A76AE4B-B9C7-0247-969F-F0806C80D876}"/>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02862D0A-A771-DA49-95DA-EF9C22E2ED5F}"/>
              </a:ext>
            </a:extLst>
          </p:cNvPr>
          <p:cNvSpPr>
            <a:spLocks noGrp="1"/>
          </p:cNvSpPr>
          <p:nvPr>
            <p:ph type="sldNum" sz="quarter" idx="12"/>
          </p:nvPr>
        </p:nvSpPr>
        <p:spPr/>
        <p:txBody>
          <a:bodyPr/>
          <a:lstStyle/>
          <a:p>
            <a:fld id="{7E8AFECB-488C-4862-A863-69DB259C81CD}" type="slidenum">
              <a:rPr lang="en-AU" smtClean="0"/>
              <a:t>22</a:t>
            </a:fld>
            <a:endParaRPr lang="en-AU" dirty="0"/>
          </a:p>
        </p:txBody>
      </p:sp>
    </p:spTree>
    <p:extLst>
      <p:ext uri="{BB962C8B-B14F-4D97-AF65-F5344CB8AC3E}">
        <p14:creationId xmlns:p14="http://schemas.microsoft.com/office/powerpoint/2010/main" val="1393463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7029"/>
            <a:ext cx="14220000" cy="1409700"/>
          </a:xfrm>
        </p:spPr>
        <p:txBody>
          <a:bodyPr/>
          <a:lstStyle/>
          <a:p>
            <a:r>
              <a:rPr lang="x-none" altLang="zh-CN" dirty="0">
                <a:ea typeface="ＭＳ Ｐゴシック" charset="-128"/>
                <a:cs typeface="ＭＳ Ｐゴシック" charset="-128"/>
                <a:sym typeface="Georgia" charset="0"/>
              </a:rPr>
              <a:t>Absence during the semester</a:t>
            </a:r>
            <a:endParaRPr lang="en-US" dirty="0"/>
          </a:p>
        </p:txBody>
      </p:sp>
      <p:sp>
        <p:nvSpPr>
          <p:cNvPr id="3" name="Content Placeholder 2"/>
          <p:cNvSpPr>
            <a:spLocks noGrp="1"/>
          </p:cNvSpPr>
          <p:nvPr>
            <p:ph sz="half" idx="1"/>
          </p:nvPr>
        </p:nvSpPr>
        <p:spPr>
          <a:xfrm>
            <a:off x="2631281" y="1883702"/>
            <a:ext cx="10972800" cy="6713967"/>
          </a:xfrm>
        </p:spPr>
        <p:txBody>
          <a:bodyPr>
            <a:normAutofit/>
          </a:bodyPr>
          <a:lstStyle/>
          <a:p>
            <a:pPr>
              <a:lnSpc>
                <a:spcPct val="90000"/>
              </a:lnSpc>
              <a:buFont typeface="Arial" charset="0"/>
              <a:buChar char="•"/>
            </a:pPr>
            <a:r>
              <a:rPr lang="en-AU" altLang="zh-CN" dirty="0">
                <a:ea typeface="ＭＳ Ｐゴシック" charset="-128"/>
                <a:cs typeface="ＭＳ Ｐゴシック" charset="-128"/>
                <a:sym typeface="Georgia" charset="0"/>
              </a:rPr>
              <a:t>You are required to be able to attend all activities from the start of semester </a:t>
            </a:r>
            <a:r>
              <a:rPr lang="en-AU" altLang="zh-CN" i="1" dirty="0">
                <a:ea typeface="ＭＳ Ｐゴシック" charset="-128"/>
                <a:cs typeface="ＭＳ Ｐゴシック" charset="-128"/>
                <a:sym typeface="Georgia" charset="0"/>
              </a:rPr>
              <a:t>through the end of the R/AA exam period.</a:t>
            </a:r>
            <a:r>
              <a:rPr lang="x-none" altLang="zh-CN" i="1">
                <a:ea typeface="ＭＳ Ｐゴシック" charset="-128"/>
                <a:cs typeface="ＭＳ Ｐゴシック" charset="-128"/>
                <a:sym typeface="Georgia" charset="0"/>
              </a:rPr>
              <a:t> </a:t>
            </a:r>
            <a:endParaRPr lang="en-AU" altLang="zh-CN" i="1" dirty="0">
              <a:ea typeface="ＭＳ Ｐゴシック" charset="-128"/>
              <a:cs typeface="ＭＳ Ｐゴシック" charset="-128"/>
              <a:sym typeface="Georgia" charset="0"/>
            </a:endParaRPr>
          </a:p>
          <a:p>
            <a:pPr>
              <a:lnSpc>
                <a:spcPct val="90000"/>
              </a:lnSpc>
              <a:buFont typeface="Arial" charset="0"/>
              <a:buChar char="•"/>
            </a:pPr>
            <a:endParaRPr lang="en-AU" altLang="zh-CN" dirty="0">
              <a:ea typeface="ＭＳ Ｐゴシック" charset="-128"/>
              <a:cs typeface="ＭＳ Ｐゴシック" charset="-128"/>
              <a:sym typeface="Georgia" charset="0"/>
            </a:endParaRPr>
          </a:p>
          <a:p>
            <a:pPr>
              <a:lnSpc>
                <a:spcPct val="90000"/>
              </a:lnSpc>
              <a:buFont typeface="Arial" charset="0"/>
              <a:buChar char="•"/>
            </a:pPr>
            <a:r>
              <a:rPr lang="x-none" altLang="zh-CN" b="1">
                <a:solidFill>
                  <a:schemeClr val="accent2"/>
                </a:solidFill>
                <a:ea typeface="ＭＳ Ｐゴシック" charset="-128"/>
                <a:cs typeface="ＭＳ Ｐゴシック" charset="-128"/>
                <a:sym typeface="Georgia" charset="0"/>
              </a:rPr>
              <a:t>If </a:t>
            </a:r>
            <a:r>
              <a:rPr lang="x-none" altLang="zh-CN" b="1" dirty="0">
                <a:solidFill>
                  <a:schemeClr val="accent2"/>
                </a:solidFill>
                <a:ea typeface="ＭＳ Ｐゴシック" charset="-128"/>
                <a:cs typeface="ＭＳ Ｐゴシック" charset="-128"/>
                <a:sym typeface="Georgia" charset="0"/>
              </a:rPr>
              <a:t>you leave Adelaide</a:t>
            </a:r>
            <a:r>
              <a:rPr lang="x-none" altLang="zh-CN" b="1">
                <a:solidFill>
                  <a:schemeClr val="accent2"/>
                </a:solidFill>
                <a:ea typeface="ＭＳ Ｐゴシック" charset="-128"/>
                <a:cs typeface="ＭＳ Ｐゴシック" charset="-128"/>
                <a:sym typeface="Georgia" charset="0"/>
              </a:rPr>
              <a:t>, we </a:t>
            </a:r>
            <a:r>
              <a:rPr lang="x-none" altLang="zh-CN" b="1" dirty="0">
                <a:solidFill>
                  <a:schemeClr val="accent2"/>
                </a:solidFill>
                <a:ea typeface="ＭＳ Ｐゴシック" charset="-128"/>
                <a:cs typeface="ＭＳ Ｐゴシック" charset="-128"/>
                <a:sym typeface="Georgia" charset="0"/>
              </a:rPr>
              <a:t>will not provide extensions or </a:t>
            </a:r>
            <a:r>
              <a:rPr lang="x-none" altLang="zh-CN" b="1">
                <a:solidFill>
                  <a:schemeClr val="accent2"/>
                </a:solidFill>
                <a:ea typeface="ＭＳ Ｐゴシック" charset="-128"/>
                <a:cs typeface="ＭＳ Ｐゴシック" charset="-128"/>
                <a:sym typeface="Georgia" charset="0"/>
              </a:rPr>
              <a:t>move examinations</a:t>
            </a:r>
            <a:r>
              <a:rPr lang="en-AU" altLang="zh-CN" b="1" dirty="0">
                <a:solidFill>
                  <a:schemeClr val="accent2"/>
                </a:solidFill>
                <a:ea typeface="ＭＳ Ｐゴシック" charset="-128"/>
                <a:cs typeface="ＭＳ Ｐゴシック" charset="-128"/>
                <a:sym typeface="Georgia" charset="0"/>
              </a:rPr>
              <a:t>, except under the conditions covered in the policy (certainly not for planned travel).</a:t>
            </a:r>
            <a:endParaRPr lang="x-none" altLang="zh-CN" b="1" dirty="0">
              <a:solidFill>
                <a:schemeClr val="accent2"/>
              </a:solidFill>
              <a:ea typeface="ＭＳ Ｐゴシック" charset="-128"/>
              <a:cs typeface="ＭＳ Ｐゴシック" charset="-128"/>
              <a:sym typeface="Georgia" charset="0"/>
            </a:endParaRPr>
          </a:p>
          <a:p>
            <a:pPr>
              <a:lnSpc>
                <a:spcPct val="90000"/>
              </a:lnSpc>
              <a:buFont typeface="Arial" charset="0"/>
              <a:buChar char="•"/>
            </a:pPr>
            <a:endParaRPr lang="en-AU" altLang="zh-CN" dirty="0">
              <a:ea typeface="ＭＳ Ｐゴシック" charset="-128"/>
              <a:cs typeface="ＭＳ Ｐゴシック" charset="-128"/>
              <a:sym typeface="Georgia" charset="0"/>
            </a:endParaRPr>
          </a:p>
          <a:p>
            <a:pPr>
              <a:lnSpc>
                <a:spcPct val="90000"/>
              </a:lnSpc>
              <a:buFont typeface="Arial" charset="0"/>
              <a:buChar char="•"/>
            </a:pPr>
            <a:r>
              <a:rPr lang="x-none" altLang="zh-CN">
                <a:ea typeface="ＭＳ Ｐゴシック" charset="-128"/>
                <a:cs typeface="ＭＳ Ｐゴシック" charset="-128"/>
                <a:sym typeface="Georgia" charset="0"/>
              </a:rPr>
              <a:t>If </a:t>
            </a:r>
            <a:r>
              <a:rPr lang="x-none" altLang="zh-CN" dirty="0">
                <a:ea typeface="ＭＳ Ｐゴシック" charset="-128"/>
                <a:cs typeface="ＭＳ Ｐゴシック" charset="-128"/>
                <a:sym typeface="Georgia" charset="0"/>
              </a:rPr>
              <a:t>you have a genuine medical or compassionate reason that requires you to leave the University during the academic year, you should get in contact with the course coordinator immediately to discuss your options.</a:t>
            </a:r>
            <a:endParaRPr lang="x-none" altLang="zh-CN"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23</a:t>
            </a:fld>
            <a:endParaRPr lang="en-AU"/>
          </a:p>
        </p:txBody>
      </p:sp>
    </p:spTree>
    <p:extLst>
      <p:ext uri="{BB962C8B-B14F-4D97-AF65-F5344CB8AC3E}">
        <p14:creationId xmlns:p14="http://schemas.microsoft.com/office/powerpoint/2010/main" val="197761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txBox="1"/>
          <p:nvPr/>
        </p:nvSpPr>
        <p:spPr>
          <a:xfrm>
            <a:off x="3041441" y="750720"/>
            <a:ext cx="10972320" cy="1132800"/>
          </a:xfrm>
          <a:prstGeom prst="rect">
            <a:avLst/>
          </a:prstGeom>
          <a:noFill/>
          <a:ln w="0">
            <a:noFill/>
          </a:ln>
        </p:spPr>
        <p:txBody>
          <a:bodyPr anchor="ctr">
            <a:noAutofit/>
          </a:bodyPr>
          <a:lstStyle/>
          <a:p>
            <a:pPr>
              <a:lnSpc>
                <a:spcPct val="100000"/>
              </a:lnSpc>
            </a:pPr>
            <a:r>
              <a:rPr lang="en-US" sz="4800" spc="-1" dirty="0">
                <a:solidFill>
                  <a:srgbClr val="0060A8"/>
                </a:solidFill>
                <a:latin typeface="Georgia"/>
                <a:ea typeface="ＭＳ Ｐゴシック"/>
              </a:rPr>
              <a:t>Exam Information (including additional/replacement exams)</a:t>
            </a:r>
            <a:endParaRPr lang="en-AU" sz="4800" spc="-1" dirty="0">
              <a:solidFill>
                <a:srgbClr val="000000"/>
              </a:solidFill>
              <a:latin typeface="Times New Roman"/>
            </a:endParaRPr>
          </a:p>
        </p:txBody>
      </p:sp>
      <p:sp>
        <p:nvSpPr>
          <p:cNvPr id="242" name="Content Placeholder 1"/>
          <p:cNvSpPr txBox="1"/>
          <p:nvPr/>
        </p:nvSpPr>
        <p:spPr>
          <a:xfrm>
            <a:off x="2631281" y="1883520"/>
            <a:ext cx="10972320" cy="6284160"/>
          </a:xfrm>
          <a:prstGeom prst="rect">
            <a:avLst/>
          </a:prstGeom>
          <a:noFill/>
          <a:ln w="0">
            <a:noFill/>
          </a:ln>
        </p:spPr>
        <p:txBody>
          <a:bodyPr>
            <a:normAutofit/>
          </a:bodyPr>
          <a:lstStyle/>
          <a:p>
            <a:pPr marL="457429" indent="-456949">
              <a:spcBef>
                <a:spcPts val="639"/>
              </a:spcBef>
              <a:buClr>
                <a:srgbClr val="000000"/>
              </a:buClr>
              <a:buFont typeface="Arial"/>
              <a:buChar char="•"/>
            </a:pPr>
            <a:endParaRPr lang="en-US" sz="3200" spc="-1" dirty="0">
              <a:solidFill>
                <a:srgbClr val="000000"/>
              </a:solidFill>
              <a:latin typeface="Georgia"/>
            </a:endParaRPr>
          </a:p>
          <a:p>
            <a:pPr marL="480">
              <a:spcBef>
                <a:spcPts val="639"/>
              </a:spcBef>
              <a:buClr>
                <a:srgbClr val="000000"/>
              </a:buClr>
            </a:pPr>
            <a:endParaRPr lang="en-US" sz="3200" spc="-1">
              <a:solidFill>
                <a:srgbClr val="000000"/>
              </a:solidFill>
              <a:latin typeface="Georgia"/>
              <a:ea typeface="ＭＳ Ｐゴシック"/>
            </a:endParaRPr>
          </a:p>
          <a:p>
            <a:pPr marL="457429" indent="-456949">
              <a:spcBef>
                <a:spcPts val="639"/>
              </a:spcBef>
              <a:buClr>
                <a:srgbClr val="000000"/>
              </a:buClr>
              <a:buFont typeface="Arial"/>
              <a:buChar char="•"/>
            </a:pPr>
            <a:r>
              <a:rPr lang="en-US" sz="3200" spc="-1" dirty="0">
                <a:solidFill>
                  <a:srgbClr val="000000"/>
                </a:solidFill>
                <a:latin typeface="Georgia"/>
                <a:ea typeface="ＭＳ Ｐゴシック"/>
              </a:rPr>
              <a:t>University Examinations Site for information on Additional/Replacement exams:</a:t>
            </a:r>
            <a:endParaRPr lang="en-AU" sz="3200" spc="-1" dirty="0">
              <a:solidFill>
                <a:srgbClr val="000000"/>
              </a:solidFill>
              <a:latin typeface="Georgia"/>
            </a:endParaRPr>
          </a:p>
          <a:p>
            <a:pPr marL="990695" lvl="1" indent="-380630">
              <a:spcBef>
                <a:spcPts val="639"/>
              </a:spcBef>
              <a:buClr>
                <a:srgbClr val="000000"/>
              </a:buClr>
              <a:buFont typeface="Arial"/>
              <a:buChar char="–"/>
            </a:pPr>
            <a:r>
              <a:rPr lang="en-US" sz="3200" u="sng" spc="-1" dirty="0">
                <a:solidFill>
                  <a:srgbClr val="0070C0"/>
                </a:solidFill>
                <a:latin typeface="Georgia"/>
                <a:ea typeface="ＭＳ Ｐゴシック"/>
                <a:hlinkClick r:id="rId3"/>
              </a:rPr>
              <a:t>http://www.adelaide.edu.au/student/exams/</a:t>
            </a:r>
            <a:endParaRPr lang="en-AU" sz="3200" spc="-1" dirty="0">
              <a:solidFill>
                <a:srgbClr val="000000"/>
              </a:solidFill>
              <a:latin typeface="Georgia"/>
            </a:endParaRPr>
          </a:p>
          <a:p>
            <a:pPr marL="457429" indent="-456949">
              <a:spcBef>
                <a:spcPts val="639"/>
              </a:spcBef>
              <a:buClr>
                <a:srgbClr val="000000"/>
              </a:buClr>
              <a:buFont typeface="Arial"/>
              <a:buChar char="•"/>
            </a:pPr>
            <a:endParaRPr lang="en-US" sz="3200" spc="-1" dirty="0">
              <a:solidFill>
                <a:srgbClr val="000000"/>
              </a:solidFill>
              <a:latin typeface="Georgia"/>
            </a:endParaRPr>
          </a:p>
          <a:p>
            <a:pPr marL="457429" indent="-456949">
              <a:spcBef>
                <a:spcPts val="639"/>
              </a:spcBef>
              <a:buClr>
                <a:srgbClr val="000000"/>
              </a:buClr>
              <a:buFont typeface="Arial"/>
              <a:buChar char="•"/>
            </a:pPr>
            <a:r>
              <a:rPr lang="en-US" sz="3200" spc="-1" dirty="0">
                <a:solidFill>
                  <a:srgbClr val="000000"/>
                </a:solidFill>
                <a:latin typeface="Georgia"/>
              </a:rPr>
              <a:t>For the full policy on Modified Arrangements, see:</a:t>
            </a:r>
            <a:endParaRPr lang="en-AU" sz="3200" spc="-1" dirty="0">
              <a:solidFill>
                <a:srgbClr val="000000"/>
              </a:solidFill>
              <a:latin typeface="Georgia"/>
            </a:endParaRPr>
          </a:p>
          <a:p>
            <a:pPr algn="ctr">
              <a:spcBef>
                <a:spcPts val="639"/>
              </a:spcBef>
              <a:tabLst>
                <a:tab pos="0" algn="l"/>
              </a:tabLst>
            </a:pPr>
            <a:r>
              <a:rPr lang="en-US" sz="3200" u="sng" spc="-1" dirty="0">
                <a:solidFill>
                  <a:srgbClr val="0070C0"/>
                </a:solidFill>
                <a:latin typeface="Georgia"/>
                <a:hlinkClick r:id="rId4"/>
              </a:rPr>
              <a:t>https://www.adelaide.edu.au/policies/3303</a:t>
            </a:r>
            <a:endParaRPr lang="en-AU" sz="3200" spc="-1" dirty="0">
              <a:solidFill>
                <a:srgbClr val="000000"/>
              </a:solidFill>
              <a:latin typeface="Georgia"/>
            </a:endParaRPr>
          </a:p>
        </p:txBody>
      </p:sp>
      <p:sp>
        <p:nvSpPr>
          <p:cNvPr id="243" name="Slide Number Placeholder 2"/>
          <p:cNvSpPr txBox="1"/>
          <p:nvPr/>
        </p:nvSpPr>
        <p:spPr>
          <a:xfrm>
            <a:off x="10759121" y="8597760"/>
            <a:ext cx="2844480" cy="486240"/>
          </a:xfrm>
          <a:prstGeom prst="rect">
            <a:avLst/>
          </a:prstGeom>
          <a:noFill/>
          <a:ln w="0">
            <a:noFill/>
          </a:ln>
        </p:spPr>
        <p:txBody>
          <a:bodyPr anchor="ctr">
            <a:noAutofit/>
          </a:bodyPr>
          <a:lstStyle/>
          <a:p>
            <a:pPr algn="r">
              <a:lnSpc>
                <a:spcPct val="100000"/>
              </a:lnSpc>
            </a:pPr>
            <a:fld id="{E1AC191A-AD6E-4B66-8C73-13602E36E7EC}" type="slidenum">
              <a:rPr lang="en-AU" sz="1467" spc="-1">
                <a:solidFill>
                  <a:srgbClr val="808285"/>
                </a:solidFill>
                <a:latin typeface="Georgia"/>
                <a:ea typeface="ＭＳ Ｐゴシック"/>
              </a:rPr>
              <a:t>24</a:t>
            </a:fld>
            <a:endParaRPr lang="en-US" sz="1467"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normAutofit/>
          </a:bodyPr>
          <a:lstStyle/>
          <a:p>
            <a:pPr eaLnBrk="1" hangingPunct="1"/>
            <a:r>
              <a:rPr lang="en-US" dirty="0">
                <a:latin typeface="Georgia"/>
                <a:ea typeface="ＭＳ Ｐゴシック" charset="0"/>
                <a:cs typeface="Georgia"/>
              </a:rPr>
              <a:t>Additional assessment</a:t>
            </a:r>
          </a:p>
        </p:txBody>
      </p:sp>
      <p:sp>
        <p:nvSpPr>
          <p:cNvPr id="29698" name="Content Placeholder 2"/>
          <p:cNvSpPr>
            <a:spLocks noGrp="1"/>
          </p:cNvSpPr>
          <p:nvPr>
            <p:ph idx="1"/>
          </p:nvPr>
        </p:nvSpPr>
        <p:spPr>
          <a:xfrm>
            <a:off x="2631281" y="1883701"/>
            <a:ext cx="10972800" cy="6624736"/>
          </a:xfrm>
        </p:spPr>
        <p:txBody>
          <a:bodyPr>
            <a:normAutofit/>
          </a:bodyPr>
          <a:lstStyle/>
          <a:p>
            <a:pPr>
              <a:lnSpc>
                <a:spcPct val="90000"/>
              </a:lnSpc>
              <a:buNone/>
            </a:pPr>
            <a:r>
              <a:rPr lang="en-US" sz="3467" dirty="0">
                <a:latin typeface="Georgia"/>
                <a:ea typeface="ＭＳ Ｐゴシック" charset="0"/>
                <a:cs typeface="Georgia"/>
              </a:rPr>
              <a:t>For Level 2 and above courses:</a:t>
            </a:r>
          </a:p>
          <a:p>
            <a:pPr>
              <a:lnSpc>
                <a:spcPct val="90000"/>
              </a:lnSpc>
            </a:pPr>
            <a:r>
              <a:rPr lang="en-US" sz="3467" dirty="0">
                <a:latin typeface="Georgia"/>
                <a:ea typeface="ＭＳ Ｐゴシック" charset="0"/>
                <a:cs typeface="Georgia"/>
              </a:rPr>
              <a:t>If your final result is 45-49, additional assessment (assignment, exam) is automatically granted.</a:t>
            </a:r>
          </a:p>
          <a:p>
            <a:pPr>
              <a:lnSpc>
                <a:spcPct val="90000"/>
              </a:lnSpc>
            </a:pPr>
            <a:r>
              <a:rPr lang="en-US" sz="3467" dirty="0">
                <a:latin typeface="Georgia"/>
                <a:ea typeface="ＭＳ Ｐゴシック" charset="0"/>
                <a:cs typeface="Georgia"/>
              </a:rPr>
              <a:t>In the case where an additional exam is granted, the better of the primary or additional exam results is used to calculate your final grade.</a:t>
            </a:r>
          </a:p>
          <a:p>
            <a:pPr>
              <a:lnSpc>
                <a:spcPct val="90000"/>
              </a:lnSpc>
            </a:pPr>
            <a:r>
              <a:rPr lang="en-US" sz="3467" dirty="0">
                <a:latin typeface="Georgia"/>
                <a:ea typeface="ＭＳ Ｐゴシック" charset="0"/>
                <a:cs typeface="Georgia"/>
              </a:rPr>
              <a:t>If any kind of additional assessment is granted your overall result for the course is capped at 50P.</a:t>
            </a:r>
          </a:p>
          <a:p>
            <a:pPr>
              <a:lnSpc>
                <a:spcPct val="90000"/>
              </a:lnSpc>
            </a:pPr>
            <a:r>
              <a:rPr lang="en-US" sz="3467" dirty="0">
                <a:solidFill>
                  <a:srgbClr val="FF0000"/>
                </a:solidFill>
                <a:latin typeface="Georgia"/>
                <a:ea typeface="ＭＳ Ｐゴシック" charset="0"/>
                <a:cs typeface="Georgia"/>
              </a:rPr>
              <a:t>You must make yourself available during the additional assessment period.</a:t>
            </a:r>
          </a:p>
        </p:txBody>
      </p:sp>
    </p:spTree>
    <p:extLst>
      <p:ext uri="{BB962C8B-B14F-4D97-AF65-F5344CB8AC3E}">
        <p14:creationId xmlns:p14="http://schemas.microsoft.com/office/powerpoint/2010/main" val="3531695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dirty="0">
                <a:latin typeface="Georgia"/>
                <a:ea typeface="ＭＳ Ｐゴシック" charset="0"/>
                <a:cs typeface="Georgia"/>
              </a:rPr>
              <a:t>Replacement exams</a:t>
            </a:r>
          </a:p>
        </p:txBody>
      </p:sp>
      <p:sp>
        <p:nvSpPr>
          <p:cNvPr id="2" name="Content Placeholder 1"/>
          <p:cNvSpPr>
            <a:spLocks noGrp="1"/>
          </p:cNvSpPr>
          <p:nvPr>
            <p:ph idx="1"/>
          </p:nvPr>
        </p:nvSpPr>
        <p:spPr/>
        <p:txBody>
          <a:bodyPr>
            <a:normAutofit fontScale="92500"/>
          </a:bodyPr>
          <a:lstStyle/>
          <a:p>
            <a:r>
              <a:rPr lang="en-US" dirty="0">
                <a:solidFill>
                  <a:srgbClr val="FF0000"/>
                </a:solidFill>
              </a:rPr>
              <a:t>Replacement exams will not be granted for circumstances including minor ailments; travel, employment, family, customary, sport or leisure commitments; problems with balancing workloads; normal exam stress or anxiety.</a:t>
            </a:r>
          </a:p>
          <a:p>
            <a:r>
              <a:rPr lang="en-US" dirty="0">
                <a:solidFill>
                  <a:srgbClr val="FF0000"/>
                </a:solidFill>
              </a:rPr>
              <a:t>Students granted a replacement exam are not eligible to sit the primary exam.</a:t>
            </a:r>
          </a:p>
          <a:p>
            <a:r>
              <a:rPr lang="en-US" dirty="0">
                <a:solidFill>
                  <a:srgbClr val="FF0000"/>
                </a:solidFill>
              </a:rPr>
              <a:t>Students who sit the primary exam will not be eligible to apply for a replacement exam unless a major issue arose during the exam.</a:t>
            </a:r>
          </a:p>
          <a:p>
            <a:r>
              <a:rPr lang="en-US" dirty="0">
                <a:solidFill>
                  <a:srgbClr val="FF0000"/>
                </a:solidFill>
              </a:rPr>
              <a:t>Students must make themselves available during the replacement exam period.</a:t>
            </a:r>
          </a:p>
          <a:p>
            <a:endParaRPr lang="en-US" dirty="0"/>
          </a:p>
          <a:p>
            <a:endParaRPr lang="en-US" dirty="0"/>
          </a:p>
          <a:p>
            <a:endParaRPr lang="en-US" dirty="0"/>
          </a:p>
        </p:txBody>
      </p:sp>
    </p:spTree>
    <p:extLst>
      <p:ext uri="{BB962C8B-B14F-4D97-AF65-F5344CB8AC3E}">
        <p14:creationId xmlns:p14="http://schemas.microsoft.com/office/powerpoint/2010/main" val="116399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dirty="0">
                <a:latin typeface="Georgia"/>
                <a:ea typeface="ＭＳ Ｐゴシック" charset="0"/>
                <a:cs typeface="Georgia"/>
              </a:rPr>
              <a:t>Replacement exams (cont.)</a:t>
            </a:r>
          </a:p>
        </p:txBody>
      </p:sp>
      <p:sp>
        <p:nvSpPr>
          <p:cNvPr id="2" name="Content Placeholder 1"/>
          <p:cNvSpPr>
            <a:spLocks noGrp="1"/>
          </p:cNvSpPr>
          <p:nvPr>
            <p:ph idx="1"/>
          </p:nvPr>
        </p:nvSpPr>
        <p:spPr/>
        <p:txBody>
          <a:bodyPr>
            <a:normAutofit lnSpcReduction="10000"/>
          </a:bodyPr>
          <a:lstStyle/>
          <a:p>
            <a:r>
              <a:rPr lang="en-US" dirty="0"/>
              <a:t>Students will not be entitled to an additional assessment if they have already sat a replacement exam, i.e., no </a:t>
            </a:r>
            <a:r>
              <a:rPr lang="en-US" dirty="0" err="1"/>
              <a:t>supps</a:t>
            </a:r>
            <a:r>
              <a:rPr lang="en-US" dirty="0"/>
              <a:t> on </a:t>
            </a:r>
            <a:r>
              <a:rPr lang="en-US" dirty="0" err="1"/>
              <a:t>supps</a:t>
            </a:r>
            <a:r>
              <a:rPr lang="en-US" dirty="0"/>
              <a:t>.</a:t>
            </a:r>
          </a:p>
          <a:p>
            <a:r>
              <a:rPr lang="en-US" dirty="0"/>
              <a:t>Students granted a deferred replacement exam will not be eligible to sit the primary exam or the replacement exam (only under exceptional circumstances will a deferred replacement exam be granted).</a:t>
            </a:r>
          </a:p>
          <a:p>
            <a:r>
              <a:rPr lang="en-US" dirty="0"/>
              <a:t>The University must notify students of the outcome of their replacement exam applications within 3 business days (if you already sat the primary exam, do not bother applying for a replacement exam).</a:t>
            </a:r>
          </a:p>
          <a:p>
            <a:endParaRPr lang="en-US" dirty="0"/>
          </a:p>
          <a:p>
            <a:endParaRPr lang="en-US" dirty="0"/>
          </a:p>
        </p:txBody>
      </p:sp>
    </p:spTree>
    <p:extLst>
      <p:ext uri="{BB962C8B-B14F-4D97-AF65-F5344CB8AC3E}">
        <p14:creationId xmlns:p14="http://schemas.microsoft.com/office/powerpoint/2010/main" val="393650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Academic honesty policies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8608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defRPr/>
            </a:pPr>
            <a:r>
              <a:rPr lang="en-US" dirty="0">
                <a:latin typeface="Georgia"/>
                <a:ea typeface="ＭＳ Ｐゴシック" charset="0"/>
                <a:cs typeface="Georgia"/>
              </a:rPr>
              <a:t>Academic Honesty Policies</a:t>
            </a:r>
          </a:p>
        </p:txBody>
      </p:sp>
      <p:sp>
        <p:nvSpPr>
          <p:cNvPr id="48130" name="Content Placeholder 2"/>
          <p:cNvSpPr>
            <a:spLocks noGrp="1"/>
          </p:cNvSpPr>
          <p:nvPr>
            <p:ph idx="1"/>
          </p:nvPr>
        </p:nvSpPr>
        <p:spPr/>
        <p:txBody>
          <a:bodyPr>
            <a:normAutofit fontScale="70000" lnSpcReduction="20000"/>
          </a:bodyPr>
          <a:lstStyle/>
          <a:p>
            <a:pPr eaLnBrk="1" hangingPunct="1"/>
            <a:r>
              <a:rPr lang="en-US" dirty="0">
                <a:latin typeface="Georgia"/>
                <a:ea typeface="ＭＳ Ｐゴシック" charset="0"/>
                <a:cs typeface="Georgia"/>
              </a:rPr>
              <a:t>The University has strict policies prohibiting students from presenting other people’s work as their own, whether that of students or from outside the University.</a:t>
            </a:r>
          </a:p>
          <a:p>
            <a:r>
              <a:rPr lang="en-US" dirty="0">
                <a:latin typeface="Georgia"/>
                <a:ea typeface="ＭＳ Ｐゴシック" charset="0"/>
                <a:cs typeface="Georgia"/>
              </a:rPr>
              <a:t>You may not copy code from another student or give another student your code to copy from, unless specifically </a:t>
            </a:r>
            <a:r>
              <a:rPr lang="en-US" dirty="0" err="1">
                <a:latin typeface="Georgia"/>
                <a:ea typeface="ＭＳ Ｐゴシック" charset="0"/>
                <a:cs typeface="Georgia"/>
              </a:rPr>
              <a:t>authorised</a:t>
            </a:r>
            <a:r>
              <a:rPr lang="en-US" dirty="0">
                <a:latin typeface="Georgia"/>
                <a:ea typeface="ＭＳ Ｐゴシック" charset="0"/>
                <a:cs typeface="Georgia"/>
              </a:rPr>
              <a:t> to do so by a staff member.</a:t>
            </a:r>
          </a:p>
          <a:p>
            <a:r>
              <a:rPr lang="en-US" dirty="0">
                <a:latin typeface="Georgia"/>
                <a:ea typeface="ＭＳ Ｐゴシック" charset="0"/>
                <a:cs typeface="Georgia"/>
              </a:rPr>
              <a:t>You may not copy code from anywhere else, without permission.</a:t>
            </a:r>
          </a:p>
          <a:p>
            <a:r>
              <a:rPr lang="en-US" dirty="0">
                <a:solidFill>
                  <a:srgbClr val="FF0000"/>
                </a:solidFill>
                <a:latin typeface="Georgia"/>
                <a:ea typeface="ＭＳ Ｐゴシック" charset="0"/>
                <a:cs typeface="Georgia"/>
              </a:rPr>
              <a:t>If caught, you may receive zero for the assignment, zero for the course or be expelled.</a:t>
            </a:r>
            <a:endParaRPr lang="en-US" dirty="0">
              <a:latin typeface="Georgia"/>
              <a:ea typeface="ＭＳ Ｐゴシック" charset="0"/>
              <a:cs typeface="Georgia"/>
            </a:endParaRPr>
          </a:p>
          <a:p>
            <a:pPr eaLnBrk="1" hangingPunct="1"/>
            <a:r>
              <a:rPr lang="en-US" dirty="0">
                <a:latin typeface="Georgia"/>
                <a:ea typeface="ＭＳ Ｐゴシック" charset="0"/>
                <a:cs typeface="Georgia"/>
              </a:rPr>
              <a:t>We don’t give you assignment work just to keep you busy, we do it to develop your understanding and ability to apply important techniques.</a:t>
            </a:r>
          </a:p>
          <a:p>
            <a:pPr eaLnBrk="1" hangingPunct="1"/>
            <a:r>
              <a:rPr lang="en-US" dirty="0">
                <a:latin typeface="Georgia"/>
                <a:ea typeface="ＭＳ Ｐゴシック" charset="0"/>
                <a:cs typeface="Georgia"/>
              </a:rPr>
              <a:t>If you don’t do the work yourself, you won’t be able to do it in the examination and you won’t be able to do it in the work force.</a:t>
            </a:r>
          </a:p>
          <a:p>
            <a:pPr eaLnBrk="1" hangingPunct="1"/>
            <a:r>
              <a:rPr lang="en-US" dirty="0">
                <a:latin typeface="Georgia"/>
                <a:ea typeface="ＭＳ Ｐゴシック" charset="0"/>
                <a:cs typeface="Georgia"/>
              </a:rPr>
              <a:t>Full policy available at the university webpages.</a:t>
            </a:r>
          </a:p>
        </p:txBody>
      </p:sp>
    </p:spTree>
    <p:extLst>
      <p:ext uri="{BB962C8B-B14F-4D97-AF65-F5344CB8AC3E}">
        <p14:creationId xmlns:p14="http://schemas.microsoft.com/office/powerpoint/2010/main" val="455385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6B71A-50F3-040D-592E-1959CFD95BC2}"/>
              </a:ext>
            </a:extLst>
          </p:cNvPr>
          <p:cNvSpPr txBox="1"/>
          <p:nvPr/>
        </p:nvSpPr>
        <p:spPr>
          <a:xfrm>
            <a:off x="2859881" y="2428633"/>
            <a:ext cx="10515600" cy="4779257"/>
          </a:xfrm>
          <a:prstGeom prst="rect">
            <a:avLst/>
          </a:prstGeom>
          <a:noFill/>
        </p:spPr>
        <p:txBody>
          <a:bodyPr wrap="square">
            <a:spAutoFit/>
          </a:bodyPr>
          <a:lstStyle/>
          <a:p>
            <a:pPr algn="ctr"/>
            <a:r>
              <a:rPr lang="en-GB" sz="3807" dirty="0">
                <a:solidFill>
                  <a:srgbClr val="171616"/>
                </a:solidFill>
                <a:latin typeface="Book Antiqua"/>
                <a:ea typeface="Book Antiqua"/>
                <a:cs typeface="Book Antiqua"/>
                <a:sym typeface="Book Antiqua"/>
              </a:rPr>
              <a:t>We acknowledge and pay our respects to the Kaurna people, the traditional custodians whose ancestral lands we gather on. We acknowledge the deep feelings of attachment and relationship of the Kaurna people to country and we respect and value their past, present and ongoing connection to the land and cultural beliefs.</a:t>
            </a:r>
          </a:p>
        </p:txBody>
      </p:sp>
      <p:sp>
        <p:nvSpPr>
          <p:cNvPr id="4" name="Google Shape;159;p31">
            <a:extLst>
              <a:ext uri="{FF2B5EF4-FFF2-40B4-BE49-F238E27FC236}">
                <a16:creationId xmlns:a16="http://schemas.microsoft.com/office/drawing/2014/main" id="{C2DF1957-6838-E868-7153-060CE912013E}"/>
              </a:ext>
            </a:extLst>
          </p:cNvPr>
          <p:cNvSpPr txBox="1">
            <a:spLocks/>
          </p:cNvSpPr>
          <p:nvPr/>
        </p:nvSpPr>
        <p:spPr>
          <a:xfrm>
            <a:off x="2931133" y="938376"/>
            <a:ext cx="10515600" cy="488443"/>
          </a:xfrm>
          <a:prstGeom prst="rect">
            <a:avLst/>
          </a:prstGeom>
          <a:noFill/>
          <a:ln>
            <a:noFill/>
          </a:ln>
        </p:spPr>
        <p:txBody>
          <a:bodyPr spcFirstLastPara="1" wrap="square" lIns="91433" tIns="45700" rIns="91433"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SzPts val="3000"/>
            </a:pPr>
            <a:r>
              <a:rPr lang="en-GB" sz="4000" b="1" dirty="0">
                <a:latin typeface="Arial Black"/>
                <a:ea typeface="Arial Black"/>
                <a:cs typeface="Arial Black"/>
                <a:sym typeface="Arial Black"/>
              </a:rPr>
              <a:t>Acknowledgement of Country</a:t>
            </a:r>
            <a:endParaRPr lang="en-GB" sz="5867" dirty="0"/>
          </a:p>
        </p:txBody>
      </p:sp>
    </p:spTree>
    <p:extLst>
      <p:ext uri="{BB962C8B-B14F-4D97-AF65-F5344CB8AC3E}">
        <p14:creationId xmlns:p14="http://schemas.microsoft.com/office/powerpoint/2010/main" val="3264717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p:nvPr/>
        </p:nvSpPr>
        <p:spPr>
          <a:xfrm>
            <a:off x="1758937" y="549416"/>
            <a:ext cx="10972320" cy="1132800"/>
          </a:xfrm>
          <a:prstGeom prst="rect">
            <a:avLst/>
          </a:prstGeom>
          <a:noFill/>
          <a:ln w="0">
            <a:noFill/>
          </a:ln>
        </p:spPr>
        <p:txBody>
          <a:bodyPr anchor="ctr">
            <a:noAutofit/>
          </a:bodyPr>
          <a:lstStyle/>
          <a:p>
            <a:pPr>
              <a:lnSpc>
                <a:spcPct val="100000"/>
              </a:lnSpc>
            </a:pPr>
            <a:r>
              <a:rPr lang="en-US" sz="4800" spc="-1" dirty="0">
                <a:solidFill>
                  <a:srgbClr val="0060A8"/>
                </a:solidFill>
                <a:latin typeface="Georgia"/>
                <a:ea typeface="ＭＳ Ｐゴシック"/>
              </a:rPr>
              <a:t>Academic Integrity</a:t>
            </a:r>
            <a:endParaRPr lang="en-AU" sz="4800" spc="-1" dirty="0">
              <a:solidFill>
                <a:srgbClr val="000000"/>
              </a:solidFill>
              <a:latin typeface="Times New Roman"/>
            </a:endParaRPr>
          </a:p>
        </p:txBody>
      </p:sp>
      <p:sp>
        <p:nvSpPr>
          <p:cNvPr id="252" name="Content Placeholder 2"/>
          <p:cNvSpPr txBox="1"/>
          <p:nvPr/>
        </p:nvSpPr>
        <p:spPr>
          <a:xfrm>
            <a:off x="2631281" y="1714708"/>
            <a:ext cx="10972320" cy="6284160"/>
          </a:xfrm>
          <a:prstGeom prst="rect">
            <a:avLst/>
          </a:prstGeom>
          <a:noFill/>
          <a:ln w="0">
            <a:noFill/>
          </a:ln>
        </p:spPr>
        <p:txBody>
          <a:bodyPr>
            <a:noAutofit/>
          </a:bodyPr>
          <a:lstStyle/>
          <a:p>
            <a:pPr marL="457429" indent="-456949">
              <a:spcBef>
                <a:spcPts val="639"/>
              </a:spcBef>
              <a:buClr>
                <a:srgbClr val="000000"/>
              </a:buClr>
              <a:buFont typeface="Arial"/>
              <a:buChar char="•"/>
            </a:pPr>
            <a:r>
              <a:rPr lang="en-US" sz="2667" spc="-1" dirty="0">
                <a:solidFill>
                  <a:srgbClr val="000000"/>
                </a:solidFill>
                <a:latin typeface="Georgia"/>
                <a:ea typeface="ＭＳ Ｐゴシック"/>
              </a:rPr>
              <a:t>Useful link: </a:t>
            </a:r>
            <a:r>
              <a:rPr lang="en-US" sz="2667" spc="-1" dirty="0">
                <a:solidFill>
                  <a:srgbClr val="000000"/>
                </a:solidFill>
                <a:latin typeface="Georgia"/>
                <a:ea typeface="ＭＳ Ｐゴシック"/>
                <a:hlinkClick r:id="rId2"/>
              </a:rPr>
              <a:t>https://www.adelaide.edu.au/student/success/academic-integrity-for-students</a:t>
            </a:r>
            <a:endParaRPr lang="en-AU" sz="2667" spc="-1" dirty="0">
              <a:solidFill>
                <a:srgbClr val="000000"/>
              </a:solidFill>
              <a:latin typeface="Georgia"/>
            </a:endParaRPr>
          </a:p>
          <a:p>
            <a:pPr marL="457429" indent="-456949">
              <a:spcBef>
                <a:spcPts val="639"/>
              </a:spcBef>
              <a:buClr>
                <a:srgbClr val="000000"/>
              </a:buClr>
              <a:buFont typeface="Arial"/>
              <a:buChar char="•"/>
            </a:pPr>
            <a:r>
              <a:rPr lang="en-US" sz="2667" spc="-1" dirty="0">
                <a:solidFill>
                  <a:srgbClr val="000000"/>
                </a:solidFill>
                <a:latin typeface="Georgia"/>
                <a:ea typeface="ＭＳ Ｐゴシック"/>
              </a:rPr>
              <a:t>Academic integrity values</a:t>
            </a:r>
            <a:endParaRPr lang="en-AU" sz="2667" spc="-1" dirty="0">
              <a:solidFill>
                <a:srgbClr val="000000"/>
              </a:solidFill>
              <a:latin typeface="Georgia"/>
            </a:endParaRPr>
          </a:p>
          <a:p>
            <a:pPr marL="1151971" lvl="1" indent="-431989">
              <a:spcBef>
                <a:spcPts val="1512"/>
              </a:spcBef>
              <a:buClr>
                <a:srgbClr val="000000"/>
              </a:buClr>
              <a:buSzPct val="75000"/>
              <a:buFont typeface="Symbol" charset="2"/>
              <a:buChar char=""/>
            </a:pPr>
            <a:r>
              <a:rPr lang="en-US" sz="2667" b="1" spc="-1" dirty="0">
                <a:solidFill>
                  <a:srgbClr val="00B050"/>
                </a:solidFill>
                <a:latin typeface="Georgia"/>
                <a:ea typeface="ＭＳ Ｐゴシック"/>
              </a:rPr>
              <a:t>Honesty</a:t>
            </a:r>
            <a:r>
              <a:rPr lang="en-US" sz="2667" spc="-1" dirty="0">
                <a:solidFill>
                  <a:srgbClr val="000000"/>
                </a:solidFill>
                <a:latin typeface="Georgia"/>
                <a:ea typeface="ＭＳ Ｐゴシック"/>
              </a:rPr>
              <a:t> - being honest about where your ideas come from</a:t>
            </a:r>
            <a:endParaRPr lang="en-AU" sz="2667" spc="-1" dirty="0">
              <a:solidFill>
                <a:srgbClr val="000000"/>
              </a:solidFill>
              <a:latin typeface="Georgia"/>
            </a:endParaRPr>
          </a:p>
          <a:p>
            <a:pPr marL="1151971" lvl="1" indent="-431989">
              <a:spcBef>
                <a:spcPts val="1512"/>
              </a:spcBef>
              <a:buClr>
                <a:srgbClr val="000000"/>
              </a:buClr>
              <a:buSzPct val="75000"/>
              <a:buFont typeface="Symbol" charset="2"/>
              <a:buChar char=""/>
            </a:pPr>
            <a:r>
              <a:rPr lang="en-US" sz="2667" b="1" spc="-1" dirty="0">
                <a:solidFill>
                  <a:srgbClr val="00B050"/>
                </a:solidFill>
                <a:latin typeface="Georgia"/>
                <a:ea typeface="ＭＳ Ｐゴシック"/>
              </a:rPr>
              <a:t>Respect</a:t>
            </a:r>
            <a:r>
              <a:rPr lang="en-US" sz="2667" spc="-1" dirty="0">
                <a:solidFill>
                  <a:srgbClr val="000000"/>
                </a:solidFill>
                <a:latin typeface="Georgia"/>
                <a:ea typeface="ＭＳ Ｐゴシック"/>
              </a:rPr>
              <a:t> - giving credit when you use other people's ideas</a:t>
            </a:r>
            <a:endParaRPr lang="en-AU" sz="2667" spc="-1" dirty="0">
              <a:solidFill>
                <a:srgbClr val="000000"/>
              </a:solidFill>
              <a:latin typeface="Georgia"/>
            </a:endParaRPr>
          </a:p>
          <a:p>
            <a:pPr marL="1151971" lvl="1" indent="-431989">
              <a:spcBef>
                <a:spcPts val="1512"/>
              </a:spcBef>
              <a:buClr>
                <a:srgbClr val="000000"/>
              </a:buClr>
              <a:buSzPct val="75000"/>
              <a:buFont typeface="Symbol" charset="2"/>
              <a:buChar char=""/>
            </a:pPr>
            <a:r>
              <a:rPr lang="en-US" sz="2667" b="1" spc="-1" dirty="0">
                <a:solidFill>
                  <a:srgbClr val="00B050"/>
                </a:solidFill>
                <a:latin typeface="Georgia"/>
                <a:ea typeface="ＭＳ Ｐゴシック"/>
              </a:rPr>
              <a:t>Responsibility</a:t>
            </a:r>
            <a:r>
              <a:rPr lang="en-US" sz="2667" spc="-1" dirty="0">
                <a:solidFill>
                  <a:srgbClr val="000000"/>
                </a:solidFill>
                <a:latin typeface="Georgia"/>
                <a:ea typeface="ＭＳ Ｐゴシック"/>
              </a:rPr>
              <a:t> - taking ownership of your work</a:t>
            </a:r>
            <a:endParaRPr lang="en-AU" sz="2667" spc="-1" dirty="0">
              <a:solidFill>
                <a:srgbClr val="000000"/>
              </a:solidFill>
              <a:latin typeface="Georgia"/>
            </a:endParaRPr>
          </a:p>
          <a:p>
            <a:pPr marL="1151971" lvl="1" indent="-431989">
              <a:spcBef>
                <a:spcPts val="1512"/>
              </a:spcBef>
              <a:buClr>
                <a:srgbClr val="000000"/>
              </a:buClr>
              <a:buSzPct val="75000"/>
              <a:buFont typeface="Symbol" charset="2"/>
              <a:buChar char=""/>
            </a:pPr>
            <a:r>
              <a:rPr lang="en-US" sz="2667" b="1" spc="-1" dirty="0">
                <a:solidFill>
                  <a:srgbClr val="00B050"/>
                </a:solidFill>
                <a:latin typeface="Georgia"/>
                <a:ea typeface="ＭＳ Ｐゴシック"/>
              </a:rPr>
              <a:t>Fairness</a:t>
            </a:r>
            <a:r>
              <a:rPr lang="en-US" sz="2667" spc="-1" dirty="0">
                <a:solidFill>
                  <a:srgbClr val="000000"/>
                </a:solidFill>
                <a:latin typeface="Georgia"/>
                <a:ea typeface="ＭＳ Ｐゴシック"/>
              </a:rPr>
              <a:t> - treating other students and scholars fairly</a:t>
            </a:r>
            <a:endParaRPr lang="en-AU" sz="2667" spc="-1" dirty="0">
              <a:solidFill>
                <a:srgbClr val="000000"/>
              </a:solidFill>
              <a:latin typeface="Georgia"/>
            </a:endParaRPr>
          </a:p>
          <a:p>
            <a:pPr marL="1151971" lvl="1" indent="-431989">
              <a:spcBef>
                <a:spcPts val="1512"/>
              </a:spcBef>
              <a:buClr>
                <a:srgbClr val="000000"/>
              </a:buClr>
              <a:buSzPct val="75000"/>
              <a:buFont typeface="Symbol" charset="2"/>
              <a:buChar char=""/>
            </a:pPr>
            <a:r>
              <a:rPr lang="en-US" sz="2667" b="1" spc="-1" dirty="0">
                <a:solidFill>
                  <a:srgbClr val="00B050"/>
                </a:solidFill>
                <a:latin typeface="Georgia"/>
                <a:ea typeface="ＭＳ Ｐゴシック"/>
              </a:rPr>
              <a:t>Trust</a:t>
            </a:r>
            <a:r>
              <a:rPr lang="en-US" sz="2667" spc="-1" dirty="0">
                <a:solidFill>
                  <a:srgbClr val="000000"/>
                </a:solidFill>
                <a:latin typeface="Georgia"/>
                <a:ea typeface="ＭＳ Ｐゴシック"/>
              </a:rPr>
              <a:t> - doing the right thing, even when nobody is watching</a:t>
            </a:r>
            <a:endParaRPr lang="en-AU" sz="2667" spc="-1" dirty="0">
              <a:solidFill>
                <a:srgbClr val="000000"/>
              </a:solidFill>
              <a:latin typeface="Georgia"/>
            </a:endParaRPr>
          </a:p>
          <a:p>
            <a:pPr marL="1151971" lvl="1" indent="-431989">
              <a:spcBef>
                <a:spcPts val="1512"/>
              </a:spcBef>
              <a:buClr>
                <a:srgbClr val="000000"/>
              </a:buClr>
              <a:buSzPct val="75000"/>
              <a:buFont typeface="Symbol" charset="2"/>
              <a:buChar char=""/>
            </a:pPr>
            <a:r>
              <a:rPr lang="en-US" sz="2667" b="1" spc="-1" dirty="0">
                <a:solidFill>
                  <a:srgbClr val="00B050"/>
                </a:solidFill>
                <a:latin typeface="Georgia"/>
                <a:ea typeface="ＭＳ Ｐゴシック"/>
              </a:rPr>
              <a:t>Courage</a:t>
            </a:r>
            <a:r>
              <a:rPr lang="en-US" sz="2667" spc="-1" dirty="0">
                <a:solidFill>
                  <a:srgbClr val="000000"/>
                </a:solidFill>
                <a:latin typeface="Georgia"/>
                <a:ea typeface="ＭＳ Ｐゴシック"/>
              </a:rPr>
              <a:t> - standing up for what is right</a:t>
            </a:r>
            <a:endParaRPr lang="en-AU" sz="2667" spc="-1" dirty="0">
              <a:solidFill>
                <a:srgbClr val="000000"/>
              </a:solidFill>
              <a:latin typeface="Georgia"/>
            </a:endParaRPr>
          </a:p>
          <a:p>
            <a:pPr marL="457429" indent="-456949">
              <a:spcBef>
                <a:spcPts val="1889"/>
              </a:spcBef>
              <a:buClr>
                <a:srgbClr val="000000"/>
              </a:buClr>
              <a:buFont typeface="Arial"/>
              <a:buChar char="•"/>
            </a:pPr>
            <a:r>
              <a:rPr lang="en-US" sz="2667" spc="-1" dirty="0">
                <a:solidFill>
                  <a:srgbClr val="000000"/>
                </a:solidFill>
                <a:latin typeface="Georgia"/>
                <a:ea typeface="ＭＳ Ｐゴシック"/>
              </a:rPr>
              <a:t>The University takes academic integrity </a:t>
            </a:r>
            <a:r>
              <a:rPr lang="en-US" sz="2667" b="1" spc="-1" dirty="0">
                <a:solidFill>
                  <a:srgbClr val="FF0000"/>
                </a:solidFill>
                <a:latin typeface="Georgia"/>
                <a:ea typeface="ＭＳ Ｐゴシック"/>
              </a:rPr>
              <a:t>very</a:t>
            </a:r>
            <a:r>
              <a:rPr lang="en-US" sz="2667" spc="-1" dirty="0">
                <a:solidFill>
                  <a:srgbClr val="000000"/>
                </a:solidFill>
                <a:latin typeface="Georgia"/>
                <a:ea typeface="ＭＳ Ｐゴシック"/>
              </a:rPr>
              <a:t> </a:t>
            </a:r>
            <a:r>
              <a:rPr lang="en-US" sz="2667" b="1" spc="-1" dirty="0">
                <a:solidFill>
                  <a:srgbClr val="FF0000"/>
                </a:solidFill>
                <a:latin typeface="Georgia"/>
                <a:ea typeface="ＭＳ Ｐゴシック"/>
              </a:rPr>
              <a:t>seriously</a:t>
            </a:r>
            <a:r>
              <a:rPr lang="en-US" sz="2667" spc="-1" dirty="0">
                <a:solidFill>
                  <a:srgbClr val="000000"/>
                </a:solidFill>
                <a:latin typeface="Georgia"/>
                <a:ea typeface="ＭＳ Ｐゴシック"/>
              </a:rPr>
              <a:t>. For the most serious types of misconduct students can be </a:t>
            </a:r>
            <a:r>
              <a:rPr lang="en-US" sz="2667" b="1" spc="-1" dirty="0">
                <a:solidFill>
                  <a:srgbClr val="FF0000"/>
                </a:solidFill>
                <a:latin typeface="Georgia"/>
                <a:ea typeface="ＭＳ Ｐゴシック"/>
              </a:rPr>
              <a:t>suspended</a:t>
            </a:r>
            <a:r>
              <a:rPr lang="en-US" sz="2667" spc="-1" dirty="0">
                <a:solidFill>
                  <a:srgbClr val="000000"/>
                </a:solidFill>
                <a:latin typeface="Georgia"/>
                <a:ea typeface="ＭＳ Ｐゴシック"/>
              </a:rPr>
              <a:t> or completely </a:t>
            </a:r>
            <a:r>
              <a:rPr lang="en-US" sz="2667" b="1" spc="-1" dirty="0">
                <a:solidFill>
                  <a:srgbClr val="FF0000"/>
                </a:solidFill>
                <a:latin typeface="Georgia"/>
                <a:ea typeface="ＭＳ Ｐゴシック"/>
              </a:rPr>
              <a:t>excluded</a:t>
            </a:r>
            <a:r>
              <a:rPr lang="en-US" sz="2667" spc="-1" dirty="0">
                <a:solidFill>
                  <a:srgbClr val="000000"/>
                </a:solidFill>
                <a:latin typeface="Georgia"/>
                <a:ea typeface="ＭＳ Ｐゴシック"/>
              </a:rPr>
              <a:t> from the University.</a:t>
            </a:r>
            <a:endParaRPr lang="en-AU" sz="2667" spc="-1" dirty="0">
              <a:solidFill>
                <a:srgbClr val="000000"/>
              </a:solidFill>
              <a:latin typeface="Georgia"/>
            </a:endParaRPr>
          </a:p>
        </p:txBody>
      </p:sp>
      <p:sp>
        <p:nvSpPr>
          <p:cNvPr id="253" name="Slide Number Placeholder 1"/>
          <p:cNvSpPr txBox="1"/>
          <p:nvPr/>
        </p:nvSpPr>
        <p:spPr>
          <a:xfrm>
            <a:off x="10759121" y="8597760"/>
            <a:ext cx="2844480" cy="486240"/>
          </a:xfrm>
          <a:prstGeom prst="rect">
            <a:avLst/>
          </a:prstGeom>
          <a:noFill/>
          <a:ln w="0">
            <a:noFill/>
          </a:ln>
        </p:spPr>
        <p:txBody>
          <a:bodyPr anchor="ctr">
            <a:noAutofit/>
          </a:bodyPr>
          <a:lstStyle/>
          <a:p>
            <a:pPr algn="r">
              <a:lnSpc>
                <a:spcPct val="100000"/>
              </a:lnSpc>
            </a:pPr>
            <a:fld id="{3A6BBE5B-5064-4275-AFC2-AA219868CE2D}" type="slidenum">
              <a:rPr lang="en-AU" sz="1467" spc="-1">
                <a:solidFill>
                  <a:srgbClr val="808285"/>
                </a:solidFill>
                <a:latin typeface="Georgia"/>
                <a:ea typeface="ＭＳ Ｐゴシック"/>
              </a:rPr>
              <a:t>30</a:t>
            </a:fld>
            <a:endParaRPr lang="en-US" sz="1467" spc="-1">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1_0"/>
          <p:cNvSpPr txBox="1"/>
          <p:nvPr/>
        </p:nvSpPr>
        <p:spPr>
          <a:xfrm>
            <a:off x="2645201" y="443520"/>
            <a:ext cx="10972320" cy="1132800"/>
          </a:xfrm>
          <a:prstGeom prst="rect">
            <a:avLst/>
          </a:prstGeom>
          <a:noFill/>
          <a:ln w="0">
            <a:noFill/>
          </a:ln>
        </p:spPr>
        <p:txBody>
          <a:bodyPr anchor="ctr">
            <a:noAutofit/>
          </a:bodyPr>
          <a:lstStyle/>
          <a:p>
            <a:pPr>
              <a:lnSpc>
                <a:spcPct val="100000"/>
              </a:lnSpc>
            </a:pPr>
            <a:r>
              <a:rPr lang="en-US" sz="4800" spc="-1" dirty="0">
                <a:solidFill>
                  <a:srgbClr val="0060A8"/>
                </a:solidFill>
                <a:latin typeface="Georgia"/>
              </a:rPr>
              <a:t>Types of Academic Misconduct 1/2</a:t>
            </a:r>
            <a:endParaRPr lang="en-AU" sz="4800" spc="-1" dirty="0">
              <a:solidFill>
                <a:srgbClr val="000000"/>
              </a:solidFill>
              <a:latin typeface="Times New Roman"/>
            </a:endParaRPr>
          </a:p>
        </p:txBody>
      </p:sp>
      <p:sp>
        <p:nvSpPr>
          <p:cNvPr id="255" name="Content Placeholder 2_1"/>
          <p:cNvSpPr txBox="1"/>
          <p:nvPr/>
        </p:nvSpPr>
        <p:spPr>
          <a:xfrm>
            <a:off x="2631281" y="1883520"/>
            <a:ext cx="10972320" cy="6284160"/>
          </a:xfrm>
          <a:prstGeom prst="rect">
            <a:avLst/>
          </a:prstGeom>
          <a:noFill/>
          <a:ln w="0">
            <a:noFill/>
          </a:ln>
        </p:spPr>
        <p:txBody>
          <a:bodyPr>
            <a:noAutofit/>
          </a:bodyPr>
          <a:lstStyle/>
          <a:p>
            <a:pPr marL="457429" indent="-456949">
              <a:spcBef>
                <a:spcPts val="639"/>
              </a:spcBef>
              <a:buClr>
                <a:srgbClr val="000000"/>
              </a:buClr>
              <a:buFont typeface="Arial"/>
              <a:buChar char="•"/>
            </a:pPr>
            <a:r>
              <a:rPr lang="en-US" sz="3200" b="1" spc="-1" dirty="0">
                <a:solidFill>
                  <a:srgbClr val="FF0000"/>
                </a:solidFill>
                <a:latin typeface="Georgia"/>
              </a:rPr>
              <a:t>Plagiarism</a:t>
            </a:r>
            <a:r>
              <a:rPr lang="en-US" sz="3200" spc="-1" dirty="0">
                <a:solidFill>
                  <a:srgbClr val="000000"/>
                </a:solidFill>
                <a:latin typeface="Georgia"/>
              </a:rPr>
              <a:t>, where students present Work for assessment or publication that is not their own, without attribution or reference to the original source.</a:t>
            </a:r>
            <a:endParaRPr lang="en-AU" sz="3200" spc="-1" dirty="0">
              <a:solidFill>
                <a:srgbClr val="000000"/>
              </a:solidFill>
              <a:latin typeface="Georgia"/>
            </a:endParaRPr>
          </a:p>
          <a:p>
            <a:pPr marL="457429" indent="-456949">
              <a:spcBef>
                <a:spcPts val="639"/>
              </a:spcBef>
              <a:buClr>
                <a:srgbClr val="000000"/>
              </a:buClr>
              <a:buFont typeface="Arial"/>
              <a:buChar char="•"/>
            </a:pPr>
            <a:r>
              <a:rPr lang="en-US" sz="3200" b="1" spc="-1" dirty="0">
                <a:solidFill>
                  <a:srgbClr val="FF0000"/>
                </a:solidFill>
                <a:latin typeface="Georgia"/>
              </a:rPr>
              <a:t>Collusion</a:t>
            </a:r>
            <a:r>
              <a:rPr lang="en-US" sz="3200" spc="-1" dirty="0">
                <a:solidFill>
                  <a:srgbClr val="000000"/>
                </a:solidFill>
                <a:latin typeface="Georgia"/>
              </a:rPr>
              <a:t>, where students present Work as independent Work when it has in fact been produced in whole or in part with others (including persons external to the University) unless prior permission for joint or collaborative Work has been given by the Course coordinator, as specified in the Course Outline.</a:t>
            </a:r>
            <a:endParaRPr lang="en-AU" sz="3200" spc="-1" dirty="0">
              <a:solidFill>
                <a:srgbClr val="000000"/>
              </a:solidFill>
              <a:latin typeface="Georgia"/>
            </a:endParaRPr>
          </a:p>
          <a:p>
            <a:pPr marL="457429" indent="-456949">
              <a:spcBef>
                <a:spcPts val="639"/>
              </a:spcBef>
              <a:buClr>
                <a:srgbClr val="000000"/>
              </a:buClr>
              <a:buFont typeface="Arial"/>
              <a:buChar char="•"/>
            </a:pPr>
            <a:r>
              <a:rPr lang="en-US" sz="3200" b="1" spc="-1" dirty="0">
                <a:solidFill>
                  <a:srgbClr val="FF0000"/>
                </a:solidFill>
                <a:latin typeface="Georgia"/>
              </a:rPr>
              <a:t>Copying</a:t>
            </a:r>
            <a:r>
              <a:rPr lang="en-US" sz="3200" spc="-1" dirty="0">
                <a:solidFill>
                  <a:srgbClr val="000000"/>
                </a:solidFill>
                <a:latin typeface="Georgia"/>
              </a:rPr>
              <a:t>, where a student acts in such a way as to seek to gain unfair advantage or assist another student to do so.</a:t>
            </a:r>
            <a:endParaRPr lang="en-AU" sz="3200" spc="-1" dirty="0">
              <a:solidFill>
                <a:srgbClr val="000000"/>
              </a:solidFill>
              <a:latin typeface="Georgia"/>
            </a:endParaRPr>
          </a:p>
        </p:txBody>
      </p:sp>
      <p:sp>
        <p:nvSpPr>
          <p:cNvPr id="256" name="Slide Number Placeholder 3_1"/>
          <p:cNvSpPr txBox="1"/>
          <p:nvPr/>
        </p:nvSpPr>
        <p:spPr>
          <a:xfrm>
            <a:off x="10759121" y="8597760"/>
            <a:ext cx="2844480" cy="486240"/>
          </a:xfrm>
          <a:prstGeom prst="rect">
            <a:avLst/>
          </a:prstGeom>
          <a:noFill/>
          <a:ln w="0">
            <a:noFill/>
          </a:ln>
        </p:spPr>
        <p:txBody>
          <a:bodyPr anchor="ctr">
            <a:noAutofit/>
          </a:bodyPr>
          <a:lstStyle/>
          <a:p>
            <a:pPr algn="r">
              <a:lnSpc>
                <a:spcPct val="100000"/>
              </a:lnSpc>
            </a:pPr>
            <a:fld id="{C7225B27-F8A8-4D05-85D2-533200AC1CAF}" type="slidenum">
              <a:rPr lang="en-AU" sz="1467" spc="-1">
                <a:solidFill>
                  <a:srgbClr val="808285"/>
                </a:solidFill>
                <a:latin typeface="Georgia"/>
                <a:ea typeface="ＭＳ Ｐゴシック"/>
              </a:rPr>
              <a:t>31</a:t>
            </a:fld>
            <a:endParaRPr lang="en-US" sz="1467"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1_0"/>
          <p:cNvSpPr txBox="1"/>
          <p:nvPr/>
        </p:nvSpPr>
        <p:spPr>
          <a:xfrm>
            <a:off x="2645201" y="443520"/>
            <a:ext cx="10972320" cy="1132800"/>
          </a:xfrm>
          <a:prstGeom prst="rect">
            <a:avLst/>
          </a:prstGeom>
          <a:noFill/>
          <a:ln w="0">
            <a:noFill/>
          </a:ln>
        </p:spPr>
        <p:txBody>
          <a:bodyPr anchor="ctr">
            <a:noAutofit/>
          </a:bodyPr>
          <a:lstStyle/>
          <a:p>
            <a:pPr defTabSz="1219170">
              <a:defRPr/>
            </a:pPr>
            <a:r>
              <a:rPr lang="en-US" sz="4800" spc="-1" dirty="0">
                <a:solidFill>
                  <a:srgbClr val="0060A8"/>
                </a:solidFill>
                <a:latin typeface="Georgia"/>
              </a:rPr>
              <a:t>Types of Academic Misconduct 2/2</a:t>
            </a:r>
            <a:endParaRPr lang="en-AU" sz="4800" spc="-1" dirty="0">
              <a:solidFill>
                <a:srgbClr val="000000"/>
              </a:solidFill>
              <a:latin typeface="Times New Roman"/>
            </a:endParaRPr>
          </a:p>
        </p:txBody>
      </p:sp>
      <p:sp>
        <p:nvSpPr>
          <p:cNvPr id="255" name="Content Placeholder 2_1"/>
          <p:cNvSpPr txBox="1"/>
          <p:nvPr/>
        </p:nvSpPr>
        <p:spPr>
          <a:xfrm>
            <a:off x="2631281" y="1883520"/>
            <a:ext cx="10972320" cy="6284160"/>
          </a:xfrm>
          <a:prstGeom prst="rect">
            <a:avLst/>
          </a:prstGeom>
          <a:noFill/>
          <a:ln w="0">
            <a:noFill/>
          </a:ln>
        </p:spPr>
        <p:txBody>
          <a:bodyPr>
            <a:noAutofit/>
          </a:bodyPr>
          <a:lstStyle/>
          <a:p>
            <a:pPr marL="457429" indent="-456949" defTabSz="1219170">
              <a:spcBef>
                <a:spcPts val="639"/>
              </a:spcBef>
              <a:buClr>
                <a:srgbClr val="000000"/>
              </a:buClr>
              <a:buFont typeface="Arial"/>
              <a:buChar char="•"/>
              <a:defRPr/>
            </a:pPr>
            <a:r>
              <a:rPr lang="en-US" sz="2667" b="1" spc="-1" dirty="0">
                <a:solidFill>
                  <a:srgbClr val="FF0000"/>
                </a:solidFill>
                <a:latin typeface="Georgia"/>
              </a:rPr>
              <a:t>Cheating in Examinations </a:t>
            </a:r>
            <a:r>
              <a:rPr lang="en-US" sz="2667" spc="-1" dirty="0">
                <a:solidFill>
                  <a:srgbClr val="000000"/>
                </a:solidFill>
                <a:latin typeface="Georgia"/>
              </a:rPr>
              <a:t>means engaging in dishonest practice or breaching the rules during or in relation to Examinations</a:t>
            </a:r>
            <a:endParaRPr lang="en-AU" sz="2667" spc="-1" dirty="0">
              <a:solidFill>
                <a:srgbClr val="000000"/>
              </a:solidFill>
              <a:latin typeface="Georgia"/>
            </a:endParaRPr>
          </a:p>
          <a:p>
            <a:pPr marL="457429" indent="-456949" defTabSz="1219170">
              <a:spcBef>
                <a:spcPts val="639"/>
              </a:spcBef>
              <a:buClr>
                <a:srgbClr val="000000"/>
              </a:buClr>
              <a:buFont typeface="Arial"/>
              <a:buChar char="•"/>
              <a:defRPr/>
            </a:pPr>
            <a:r>
              <a:rPr lang="en-US" sz="2667" b="1" spc="-1" dirty="0">
                <a:solidFill>
                  <a:srgbClr val="FF0000"/>
                </a:solidFill>
                <a:latin typeface="Georgia"/>
              </a:rPr>
              <a:t>Contract Cheating</a:t>
            </a:r>
            <a:r>
              <a:rPr lang="en-US" sz="2667" spc="-1" dirty="0">
                <a:solidFill>
                  <a:srgbClr val="000000"/>
                </a:solidFill>
                <a:latin typeface="Georgia"/>
              </a:rPr>
              <a:t>, where a student submits completed or partially completed Work that a third party has completed for them, regardless of the relationship between the student and the third party or whether the third party is paid or unpaid. This includes the submission of work completed by an AI agent, without the explicit consent of your course coordinator.</a:t>
            </a:r>
            <a:endParaRPr lang="en-AU" sz="2667" spc="-1" dirty="0">
              <a:solidFill>
                <a:srgbClr val="000000"/>
              </a:solidFill>
              <a:latin typeface="Georgia"/>
            </a:endParaRPr>
          </a:p>
          <a:p>
            <a:pPr marL="457429" indent="-456949" defTabSz="1219170">
              <a:spcBef>
                <a:spcPts val="639"/>
              </a:spcBef>
              <a:buClr>
                <a:srgbClr val="000000"/>
              </a:buClr>
              <a:buFont typeface="Arial"/>
              <a:buChar char="•"/>
              <a:defRPr/>
            </a:pPr>
            <a:r>
              <a:rPr lang="en-US" sz="2667" b="1" spc="-1" dirty="0">
                <a:solidFill>
                  <a:srgbClr val="FF0000"/>
                </a:solidFill>
                <a:latin typeface="Georgia"/>
              </a:rPr>
              <a:t>Misrepresentation</a:t>
            </a:r>
            <a:r>
              <a:rPr lang="en-US" sz="2667" spc="-1" dirty="0">
                <a:solidFill>
                  <a:srgbClr val="000000"/>
                </a:solidFill>
                <a:latin typeface="Georgia"/>
              </a:rPr>
              <a:t>, where a student presents untrue information with the intention of deceiving or misleading the assessor.</a:t>
            </a:r>
            <a:endParaRPr lang="en-AU" sz="2667" spc="-1" dirty="0">
              <a:solidFill>
                <a:srgbClr val="000000"/>
              </a:solidFill>
              <a:latin typeface="Georgia"/>
            </a:endParaRPr>
          </a:p>
          <a:p>
            <a:pPr marL="457429" indent="-456949" defTabSz="1219170">
              <a:spcBef>
                <a:spcPts val="639"/>
              </a:spcBef>
              <a:buClr>
                <a:srgbClr val="000000"/>
              </a:buClr>
              <a:buFont typeface="Arial"/>
              <a:buChar char="•"/>
              <a:defRPr/>
            </a:pPr>
            <a:r>
              <a:rPr lang="en-US" sz="2667" b="1" spc="-1" dirty="0">
                <a:solidFill>
                  <a:srgbClr val="FF0000"/>
                </a:solidFill>
                <a:latin typeface="Georgia"/>
              </a:rPr>
              <a:t>Solicitation</a:t>
            </a:r>
            <a:r>
              <a:rPr lang="en-US" sz="2667" spc="-1" dirty="0">
                <a:solidFill>
                  <a:srgbClr val="000000"/>
                </a:solidFill>
                <a:latin typeface="Georgia"/>
              </a:rPr>
              <a:t>, where a student offers or gives money or any item or service to a University staff member or any other person to gain academic advantage for the student or another person.</a:t>
            </a:r>
            <a:endParaRPr lang="en-AU" sz="2667" spc="-1" dirty="0">
              <a:solidFill>
                <a:srgbClr val="000000"/>
              </a:solidFill>
              <a:latin typeface="Georgia"/>
            </a:endParaRPr>
          </a:p>
        </p:txBody>
      </p:sp>
      <p:sp>
        <p:nvSpPr>
          <p:cNvPr id="256" name="Slide Number Placeholder 3_1"/>
          <p:cNvSpPr txBox="1"/>
          <p:nvPr/>
        </p:nvSpPr>
        <p:spPr>
          <a:xfrm>
            <a:off x="10759121" y="8597760"/>
            <a:ext cx="2844480" cy="486240"/>
          </a:xfrm>
          <a:prstGeom prst="rect">
            <a:avLst/>
          </a:prstGeom>
          <a:noFill/>
          <a:ln w="0">
            <a:noFill/>
          </a:ln>
        </p:spPr>
        <p:txBody>
          <a:bodyPr anchor="ctr">
            <a:noAutofit/>
          </a:bodyPr>
          <a:lstStyle/>
          <a:p>
            <a:pPr algn="r" defTabSz="1219170">
              <a:defRPr/>
            </a:pPr>
            <a:fld id="{C7225B27-F8A8-4D05-85D2-533200AC1CAF}" type="slidenum">
              <a:rPr lang="en-AU" sz="1467" spc="-1">
                <a:solidFill>
                  <a:srgbClr val="808285"/>
                </a:solidFill>
                <a:latin typeface="Georgia"/>
                <a:ea typeface="ＭＳ Ｐゴシック"/>
              </a:rPr>
              <a:pPr algn="r" defTabSz="1219170">
                <a:defRPr/>
              </a:pPr>
              <a:t>32</a:t>
            </a:fld>
            <a:endParaRPr lang="en-US" sz="1467" spc="-1">
              <a:solidFill>
                <a:prstClr val="black"/>
              </a:solidFill>
              <a:latin typeface="Times New Roman"/>
            </a:endParaRPr>
          </a:p>
        </p:txBody>
      </p:sp>
    </p:spTree>
    <p:extLst>
      <p:ext uri="{BB962C8B-B14F-4D97-AF65-F5344CB8AC3E}">
        <p14:creationId xmlns:p14="http://schemas.microsoft.com/office/powerpoint/2010/main" val="101351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TextBox 256"/>
          <p:cNvSpPr txBox="1"/>
          <p:nvPr/>
        </p:nvSpPr>
        <p:spPr>
          <a:xfrm>
            <a:off x="2645201" y="443520"/>
            <a:ext cx="10972320" cy="1132800"/>
          </a:xfrm>
          <a:prstGeom prst="rect">
            <a:avLst/>
          </a:prstGeom>
          <a:noFill/>
          <a:ln w="0">
            <a:noFill/>
          </a:ln>
        </p:spPr>
        <p:txBody>
          <a:bodyPr lIns="0" tIns="0" rIns="0" bIns="0" anchor="ctr">
            <a:noAutofit/>
          </a:bodyPr>
          <a:lstStyle/>
          <a:p>
            <a:r>
              <a:rPr lang="en-AU" sz="3733" spc="-1" dirty="0">
                <a:solidFill>
                  <a:schemeClr val="accent1"/>
                </a:solidFill>
                <a:latin typeface="Times New Roman"/>
              </a:rPr>
              <a:t>Case 1 (based on real past incidents from </a:t>
            </a:r>
            <a:r>
              <a:rPr lang="en-AU" sz="3733" spc="-1" dirty="0" err="1">
                <a:solidFill>
                  <a:schemeClr val="accent1"/>
                </a:solidFill>
                <a:latin typeface="Times New Roman"/>
              </a:rPr>
              <a:t>UoA</a:t>
            </a:r>
            <a:r>
              <a:rPr lang="en-AU" sz="3733" spc="-1" dirty="0">
                <a:solidFill>
                  <a:schemeClr val="accent1"/>
                </a:solidFill>
                <a:latin typeface="Times New Roman"/>
              </a:rPr>
              <a:t>)</a:t>
            </a:r>
          </a:p>
        </p:txBody>
      </p:sp>
      <p:sp>
        <p:nvSpPr>
          <p:cNvPr id="258" name="TextBox 257"/>
          <p:cNvSpPr txBox="1"/>
          <p:nvPr/>
        </p:nvSpPr>
        <p:spPr>
          <a:xfrm>
            <a:off x="2631281" y="1883520"/>
            <a:ext cx="10972320" cy="6284160"/>
          </a:xfrm>
          <a:prstGeom prst="rect">
            <a:avLst/>
          </a:prstGeom>
          <a:noFill/>
          <a:ln w="0">
            <a:noFill/>
          </a:ln>
        </p:spPr>
        <p:txBody>
          <a:bodyPr lIns="0" tIns="0" rIns="0" bIns="0">
            <a:normAutofit fontScale="92000" lnSpcReduction="10000"/>
          </a:bodyPr>
          <a:lstStyle/>
          <a:p>
            <a:pPr marL="575986" indent="-431989">
              <a:spcBef>
                <a:spcPts val="1889"/>
              </a:spcBef>
              <a:buClr>
                <a:srgbClr val="000000"/>
              </a:buClr>
              <a:buSzPct val="45000"/>
              <a:buFont typeface="Wingdings" charset="2"/>
              <a:buChar char=""/>
            </a:pPr>
            <a:r>
              <a:rPr lang="en-AU" sz="3200" spc="-1" dirty="0">
                <a:solidFill>
                  <a:srgbClr val="000000"/>
                </a:solidFill>
                <a:latin typeface="Georgia"/>
              </a:rPr>
              <a:t>Ami (not her real name) is sitting her </a:t>
            </a:r>
            <a:r>
              <a:rPr lang="en-AU" sz="3200" spc="-1" dirty="0">
                <a:solidFill>
                  <a:srgbClr val="00B050"/>
                </a:solidFill>
                <a:latin typeface="Georgia"/>
              </a:rPr>
              <a:t>online</a:t>
            </a:r>
            <a:r>
              <a:rPr lang="en-AU" sz="3200" spc="-1" dirty="0">
                <a:solidFill>
                  <a:srgbClr val="000000"/>
                </a:solidFill>
                <a:latin typeface="Georgia"/>
              </a:rPr>
              <a:t> and </a:t>
            </a:r>
            <a:r>
              <a:rPr lang="en-AU" sz="3200" spc="-1" dirty="0">
                <a:solidFill>
                  <a:srgbClr val="00B050"/>
                </a:solidFill>
                <a:latin typeface="Georgia"/>
              </a:rPr>
              <a:t>open resource </a:t>
            </a:r>
            <a:r>
              <a:rPr lang="en-AU" sz="3200" spc="-1" dirty="0">
                <a:solidFill>
                  <a:srgbClr val="000000"/>
                </a:solidFill>
                <a:latin typeface="Georgia"/>
              </a:rPr>
              <a:t>exam. The exam asks for a definition of a key term. Ami knows that the correct definition is in her course notes so </a:t>
            </a:r>
            <a:r>
              <a:rPr lang="en-AU" sz="3200" spc="-1" dirty="0">
                <a:solidFill>
                  <a:srgbClr val="00B050"/>
                </a:solidFill>
                <a:latin typeface="Georgia"/>
              </a:rPr>
              <a:t>she opens the notes and cuts and pastes the definition into her exam</a:t>
            </a:r>
            <a:r>
              <a:rPr lang="en-AU" sz="3200" spc="-1" dirty="0">
                <a:solidFill>
                  <a:srgbClr val="000000"/>
                </a:solidFill>
                <a:latin typeface="Georgia"/>
              </a:rPr>
              <a:t>. She doesn’t acknowledge the course notes. She thinks: “If the question is asking for a definition, it is best to use the proper definition given in the course materials – I don’t want to risk losing marks by paraphrasing or changing the definition in any way”.</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Sam (not his real name) is also sitting the same exam. When tackling the same question Sam does a quick internet search and </a:t>
            </a:r>
            <a:r>
              <a:rPr lang="en-AU" sz="3200" spc="-1" dirty="0">
                <a:solidFill>
                  <a:srgbClr val="00B050"/>
                </a:solidFill>
                <a:latin typeface="Georgia"/>
              </a:rPr>
              <a:t>copies the answer directly from a website into his exam</a:t>
            </a:r>
            <a:r>
              <a:rPr lang="en-AU" sz="3200" spc="-1" dirty="0">
                <a:solidFill>
                  <a:srgbClr val="000000"/>
                </a:solidFill>
                <a:latin typeface="Georgia"/>
              </a:rPr>
              <a:t>. He thinks: “This is an online exam so I don’t need to reference. Referencing is just for assignments”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9" name="TextBox 258"/>
          <p:cNvSpPr txBox="1"/>
          <p:nvPr/>
        </p:nvSpPr>
        <p:spPr>
          <a:xfrm>
            <a:off x="2645201" y="443520"/>
            <a:ext cx="10972320" cy="1132800"/>
          </a:xfrm>
          <a:prstGeom prst="rect">
            <a:avLst/>
          </a:prstGeom>
          <a:noFill/>
          <a:ln w="0">
            <a:noFill/>
          </a:ln>
        </p:spPr>
        <p:txBody>
          <a:bodyPr lIns="0" tIns="0" rIns="0" bIns="0" anchor="ctr">
            <a:noAutofit/>
          </a:bodyPr>
          <a:lstStyle/>
          <a:p>
            <a:endParaRPr lang="en-AU" sz="3200" spc="-1">
              <a:solidFill>
                <a:srgbClr val="000000"/>
              </a:solidFill>
              <a:latin typeface="Times New Roman"/>
            </a:endParaRPr>
          </a:p>
        </p:txBody>
      </p:sp>
      <p:sp>
        <p:nvSpPr>
          <p:cNvPr id="260" name="TextBox 259"/>
          <p:cNvSpPr txBox="1"/>
          <p:nvPr/>
        </p:nvSpPr>
        <p:spPr>
          <a:xfrm>
            <a:off x="2631281" y="1883520"/>
            <a:ext cx="10972320" cy="6284160"/>
          </a:xfrm>
          <a:prstGeom prst="rect">
            <a:avLst/>
          </a:prstGeom>
          <a:noFill/>
          <a:ln w="0">
            <a:noFill/>
          </a:ln>
        </p:spPr>
        <p:txBody>
          <a:bodyPr lIns="0" tIns="0" rIns="0" bIns="0">
            <a:normAutofit fontScale="88500"/>
          </a:bodyPr>
          <a:lstStyle/>
          <a:p>
            <a:pPr marL="575986" indent="-431989">
              <a:spcBef>
                <a:spcPts val="1889"/>
              </a:spcBef>
              <a:buClr>
                <a:srgbClr val="000000"/>
              </a:buClr>
              <a:buSzPct val="45000"/>
              <a:buFont typeface="Wingdings" charset="2"/>
              <a:buChar char=""/>
            </a:pPr>
            <a:r>
              <a:rPr lang="en-AU" sz="3200" spc="-1" dirty="0">
                <a:solidFill>
                  <a:srgbClr val="00B050"/>
                </a:solidFill>
                <a:latin typeface="Georgia"/>
              </a:rPr>
              <a:t>Students who had copied the lecture notes had not breached the policy</a:t>
            </a:r>
            <a:r>
              <a:rPr lang="en-AU" sz="3200" spc="-1" dirty="0">
                <a:solidFill>
                  <a:srgbClr val="000000"/>
                </a:solidFill>
                <a:latin typeface="Georgia"/>
              </a:rPr>
              <a:t>. So Ami was found not to have committed a breach of the policy. No entry was made in the Academic Integrity Register.</a:t>
            </a:r>
          </a:p>
          <a:p>
            <a:pPr marL="575986" indent="-431989">
              <a:spcBef>
                <a:spcPts val="1889"/>
              </a:spcBef>
              <a:buClr>
                <a:srgbClr val="000000"/>
              </a:buClr>
              <a:buSzPct val="45000"/>
              <a:buFont typeface="Wingdings" charset="2"/>
              <a:buChar char=""/>
            </a:pPr>
            <a:endParaRPr lang="en-AU" sz="3200" spc="-1" dirty="0">
              <a:solidFill>
                <a:srgbClr val="000000"/>
              </a:solidFill>
              <a:latin typeface="Georgia"/>
            </a:endParaRPr>
          </a:p>
          <a:p>
            <a:pPr marL="575986" indent="-431989">
              <a:spcBef>
                <a:spcPts val="1889"/>
              </a:spcBef>
              <a:buClr>
                <a:srgbClr val="000000"/>
              </a:buClr>
              <a:buSzPct val="45000"/>
              <a:buFont typeface="Wingdings" charset="2"/>
              <a:buChar char=""/>
            </a:pPr>
            <a:r>
              <a:rPr lang="en-AU" sz="3200" spc="-1" dirty="0">
                <a:solidFill>
                  <a:srgbClr val="00B050"/>
                </a:solidFill>
                <a:latin typeface="Georgia"/>
              </a:rPr>
              <a:t>Students who copied from the internet were found to have committed a breach (plagiarism) </a:t>
            </a:r>
            <a:r>
              <a:rPr lang="en-AU" sz="3200" spc="-1" dirty="0">
                <a:solidFill>
                  <a:srgbClr val="FFC000"/>
                </a:solidFill>
                <a:latin typeface="Georgia"/>
              </a:rPr>
              <a:t>but this was considered to be as a result of a genuine misunderstanding of the policy</a:t>
            </a:r>
            <a:r>
              <a:rPr lang="en-AU" sz="3200" spc="-1" dirty="0">
                <a:solidFill>
                  <a:srgbClr val="000000"/>
                </a:solidFill>
                <a:latin typeface="Georgia"/>
              </a:rPr>
              <a:t>. So Sam was found to have committed a breach as a result of a genuine misunderstanding of the policy. Sam lost a few marks from his exam as a penalty. This outcome was recorded on the University’s Academic Integrity Register and will be considered if Sam is ever suspected of breaching the policy again in the future.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 name="TextBox 260"/>
          <p:cNvSpPr txBox="1"/>
          <p:nvPr/>
        </p:nvSpPr>
        <p:spPr>
          <a:xfrm>
            <a:off x="2645201" y="443520"/>
            <a:ext cx="10972320" cy="1132800"/>
          </a:xfrm>
          <a:prstGeom prst="rect">
            <a:avLst/>
          </a:prstGeom>
          <a:noFill/>
          <a:ln w="0">
            <a:noFill/>
          </a:ln>
        </p:spPr>
        <p:txBody>
          <a:bodyPr lIns="0" tIns="0" rIns="0" bIns="0" anchor="ctr">
            <a:noAutofit/>
          </a:bodyPr>
          <a:lstStyle/>
          <a:p>
            <a:r>
              <a:rPr lang="en-AU" sz="3733" spc="-1" dirty="0">
                <a:solidFill>
                  <a:schemeClr val="accent1"/>
                </a:solidFill>
                <a:latin typeface="Times New Roman"/>
              </a:rPr>
              <a:t>Case 2</a:t>
            </a:r>
          </a:p>
        </p:txBody>
      </p:sp>
      <p:sp>
        <p:nvSpPr>
          <p:cNvPr id="262" name="TextBox 261"/>
          <p:cNvSpPr txBox="1"/>
          <p:nvPr/>
        </p:nvSpPr>
        <p:spPr>
          <a:xfrm>
            <a:off x="2631281" y="1883520"/>
            <a:ext cx="10972320" cy="6284160"/>
          </a:xfrm>
          <a:prstGeom prst="rect">
            <a:avLst/>
          </a:prstGeom>
          <a:noFill/>
          <a:ln w="0">
            <a:noFill/>
          </a:ln>
        </p:spPr>
        <p:txBody>
          <a:bodyPr lIns="0" tIns="0" rIns="0" bIns="0">
            <a:normAutofit fontScale="80000" lnSpcReduction="20000"/>
          </a:bodyPr>
          <a:lstStyle/>
          <a:p>
            <a:pPr marL="575986" indent="-431989">
              <a:spcBef>
                <a:spcPts val="1889"/>
              </a:spcBef>
              <a:buClr>
                <a:srgbClr val="000000"/>
              </a:buClr>
              <a:buSzPct val="45000"/>
              <a:buFont typeface="Wingdings" charset="2"/>
              <a:buChar char=""/>
            </a:pPr>
            <a:r>
              <a:rPr lang="en-AU" sz="3200" spc="-1" dirty="0">
                <a:solidFill>
                  <a:srgbClr val="000000"/>
                </a:solidFill>
                <a:latin typeface="Georgia"/>
              </a:rPr>
              <a:t>Ali, Sasha, Kiki, Kahn, John and Lizzie (not their real names) are enrolled in the same course and need to submit a research proposal.</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The friends decide to work together to maximise their chances of finishing the proposal correctly. </a:t>
            </a:r>
            <a:r>
              <a:rPr lang="en-AU" sz="3200" spc="-1" dirty="0">
                <a:solidFill>
                  <a:srgbClr val="00B050"/>
                </a:solidFill>
                <a:latin typeface="Georgia"/>
              </a:rPr>
              <a:t>They get together to discuss their proposals and research ideas and methods</a:t>
            </a:r>
            <a:r>
              <a:rPr lang="en-AU" sz="3200" spc="-1" dirty="0">
                <a:solidFill>
                  <a:srgbClr val="000000"/>
                </a:solidFill>
                <a:latin typeface="Georgia"/>
              </a:rPr>
              <a:t>. Kiki has done research proposals before and finishes hers first. </a:t>
            </a:r>
            <a:r>
              <a:rPr lang="en-AU" sz="3200" spc="-1" dirty="0">
                <a:solidFill>
                  <a:srgbClr val="00B050"/>
                </a:solidFill>
                <a:latin typeface="Georgia"/>
              </a:rPr>
              <a:t>She shares her proposal with the others. </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The course coordinator suspected that one proposal may have been used by the others to frame and base their own proposals (Turnitin similarity report of </a:t>
            </a:r>
            <a:r>
              <a:rPr lang="en-AU" sz="3200" b="1" spc="-1" dirty="0">
                <a:solidFill>
                  <a:srgbClr val="FF0000"/>
                </a:solidFill>
                <a:latin typeface="Georgia"/>
              </a:rPr>
              <a:t>22%</a:t>
            </a:r>
            <a:r>
              <a:rPr lang="en-AU" sz="3200" spc="-1" dirty="0">
                <a:solidFill>
                  <a:srgbClr val="000000"/>
                </a:solidFill>
                <a:latin typeface="Georgia"/>
              </a:rPr>
              <a:t>). The students said that they didn’t understand that it isn’t ok to work together.</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Given the circumstances, the academic integrity officer decided that the </a:t>
            </a:r>
            <a:r>
              <a:rPr lang="en-AU" sz="3200" spc="-1" dirty="0">
                <a:solidFill>
                  <a:srgbClr val="00B050"/>
                </a:solidFill>
                <a:latin typeface="Georgia"/>
              </a:rPr>
              <a:t>students had breached the policy (collusion) </a:t>
            </a:r>
            <a:r>
              <a:rPr lang="en-AU" sz="3200" spc="-1" dirty="0">
                <a:solidFill>
                  <a:srgbClr val="FFC000"/>
                </a:solidFill>
                <a:latin typeface="Georgia"/>
              </a:rPr>
              <a:t>but through a genuine misunderstanding.</a:t>
            </a:r>
            <a:r>
              <a:rPr lang="en-AU" sz="3200" spc="-1" dirty="0">
                <a:solidFill>
                  <a:srgbClr val="000000"/>
                </a:solidFill>
                <a:latin typeface="Georgia"/>
              </a:rPr>
              <a:t> The students were allowed to resubmit the assessment. Each student’s name was recorded in the Academic Integrity Register.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extBox 262"/>
          <p:cNvSpPr txBox="1"/>
          <p:nvPr/>
        </p:nvSpPr>
        <p:spPr>
          <a:xfrm>
            <a:off x="2645201" y="443520"/>
            <a:ext cx="10972320" cy="1132800"/>
          </a:xfrm>
          <a:prstGeom prst="rect">
            <a:avLst/>
          </a:prstGeom>
          <a:noFill/>
          <a:ln w="0">
            <a:noFill/>
          </a:ln>
        </p:spPr>
        <p:txBody>
          <a:bodyPr lIns="0" tIns="0" rIns="0" bIns="0" anchor="ctr">
            <a:noAutofit/>
          </a:bodyPr>
          <a:lstStyle/>
          <a:p>
            <a:r>
              <a:rPr lang="en-AU" sz="3733" spc="-1" dirty="0">
                <a:solidFill>
                  <a:schemeClr val="tx2"/>
                </a:solidFill>
                <a:latin typeface="Times New Roman"/>
              </a:rPr>
              <a:t>Case 3</a:t>
            </a:r>
          </a:p>
        </p:txBody>
      </p:sp>
      <p:sp>
        <p:nvSpPr>
          <p:cNvPr id="264" name="TextBox 263"/>
          <p:cNvSpPr txBox="1"/>
          <p:nvPr/>
        </p:nvSpPr>
        <p:spPr>
          <a:xfrm>
            <a:off x="2631281" y="1883520"/>
            <a:ext cx="10972320" cy="6284160"/>
          </a:xfrm>
          <a:prstGeom prst="rect">
            <a:avLst/>
          </a:prstGeom>
          <a:noFill/>
          <a:ln w="0">
            <a:noFill/>
          </a:ln>
        </p:spPr>
        <p:txBody>
          <a:bodyPr lIns="0" tIns="0" rIns="0" bIns="0">
            <a:normAutofit fontScale="93000"/>
          </a:bodyPr>
          <a:lstStyle/>
          <a:p>
            <a:pPr marL="575986" indent="-431989">
              <a:spcBef>
                <a:spcPts val="1889"/>
              </a:spcBef>
              <a:buClr>
                <a:srgbClr val="000000"/>
              </a:buClr>
              <a:buSzPct val="45000"/>
              <a:buFont typeface="Wingdings" charset="2"/>
              <a:buChar char=""/>
            </a:pPr>
            <a:r>
              <a:rPr lang="en-AU" sz="3200" spc="-1" dirty="0">
                <a:solidFill>
                  <a:srgbClr val="000000"/>
                </a:solidFill>
                <a:latin typeface="Georgia"/>
              </a:rPr>
              <a:t>Tim (not his real name) </a:t>
            </a:r>
            <a:r>
              <a:rPr lang="en-AU" sz="3200" spc="-1" dirty="0">
                <a:solidFill>
                  <a:srgbClr val="00B050"/>
                </a:solidFill>
                <a:latin typeface="Georgia"/>
              </a:rPr>
              <a:t>posts his assignment to an online job site.</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Someone else who is using the site alerts </a:t>
            </a:r>
            <a:r>
              <a:rPr lang="en-AU" sz="3200" spc="-1" dirty="0" err="1">
                <a:solidFill>
                  <a:srgbClr val="000000"/>
                </a:solidFill>
                <a:latin typeface="Georgia"/>
              </a:rPr>
              <a:t>UoA</a:t>
            </a:r>
            <a:r>
              <a:rPr lang="en-AU" sz="3200" spc="-1" dirty="0">
                <a:solidFill>
                  <a:srgbClr val="000000"/>
                </a:solidFill>
                <a:latin typeface="Georgia"/>
              </a:rPr>
              <a:t>.</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Tim did not have a previous record in the Academic Integrity Register.</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The academic integrity officer found that </a:t>
            </a:r>
            <a:r>
              <a:rPr lang="en-AU" sz="3200" spc="-1" dirty="0">
                <a:solidFill>
                  <a:srgbClr val="00B050"/>
                </a:solidFill>
                <a:latin typeface="Georgia"/>
              </a:rPr>
              <a:t>Tim had breached the policy (contract cheating) </a:t>
            </a:r>
            <a:r>
              <a:rPr lang="en-AU" sz="3200" spc="-1" dirty="0">
                <a:solidFill>
                  <a:srgbClr val="FFC000"/>
                </a:solidFill>
                <a:latin typeface="Georgia"/>
              </a:rPr>
              <a:t>with no genuine misunderstanding </a:t>
            </a:r>
            <a:r>
              <a:rPr lang="en-AU" sz="3200" spc="-1" dirty="0">
                <a:solidFill>
                  <a:srgbClr val="000000"/>
                </a:solidFill>
                <a:latin typeface="Georgia"/>
              </a:rPr>
              <a:t>and he failed the course. His name was added to the Academic Integrity Register.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 name="TextBox 264"/>
          <p:cNvSpPr txBox="1"/>
          <p:nvPr/>
        </p:nvSpPr>
        <p:spPr>
          <a:xfrm>
            <a:off x="2645201" y="443520"/>
            <a:ext cx="10972320" cy="1132800"/>
          </a:xfrm>
          <a:prstGeom prst="rect">
            <a:avLst/>
          </a:prstGeom>
          <a:noFill/>
          <a:ln w="0">
            <a:noFill/>
          </a:ln>
        </p:spPr>
        <p:txBody>
          <a:bodyPr lIns="0" tIns="0" rIns="0" bIns="0" anchor="ctr">
            <a:noAutofit/>
          </a:bodyPr>
          <a:lstStyle/>
          <a:p>
            <a:r>
              <a:rPr lang="en-AU" sz="3733" spc="-1" dirty="0">
                <a:solidFill>
                  <a:schemeClr val="tx2"/>
                </a:solidFill>
                <a:latin typeface="Times New Roman"/>
              </a:rPr>
              <a:t>Case 4</a:t>
            </a:r>
          </a:p>
        </p:txBody>
      </p:sp>
      <p:sp>
        <p:nvSpPr>
          <p:cNvPr id="266" name="TextBox 265"/>
          <p:cNvSpPr txBox="1"/>
          <p:nvPr/>
        </p:nvSpPr>
        <p:spPr>
          <a:xfrm>
            <a:off x="2631281" y="1883520"/>
            <a:ext cx="10972320" cy="6284160"/>
          </a:xfrm>
          <a:prstGeom prst="rect">
            <a:avLst/>
          </a:prstGeom>
          <a:noFill/>
          <a:ln w="0">
            <a:noFill/>
          </a:ln>
        </p:spPr>
        <p:txBody>
          <a:bodyPr lIns="0" tIns="0" rIns="0" bIns="0">
            <a:normAutofit fontScale="90500" lnSpcReduction="20000"/>
          </a:bodyPr>
          <a:lstStyle/>
          <a:p>
            <a:pPr marL="575986" indent="-431989">
              <a:spcBef>
                <a:spcPts val="1889"/>
              </a:spcBef>
              <a:buClr>
                <a:srgbClr val="000000"/>
              </a:buClr>
              <a:buSzPct val="45000"/>
              <a:buFont typeface="Wingdings" charset="2"/>
              <a:buChar char=""/>
            </a:pPr>
            <a:r>
              <a:rPr lang="en-AU" sz="3200" spc="-1" dirty="0">
                <a:solidFill>
                  <a:srgbClr val="000000"/>
                </a:solidFill>
                <a:latin typeface="Georgia"/>
              </a:rPr>
              <a:t>Molly and Kane (not their real names) are taking an online exam. </a:t>
            </a:r>
          </a:p>
          <a:p>
            <a:pPr marL="575986" indent="-431989">
              <a:spcBef>
                <a:spcPts val="1889"/>
              </a:spcBef>
              <a:buClr>
                <a:srgbClr val="000000"/>
              </a:buClr>
              <a:buSzPct val="45000"/>
              <a:buFont typeface="Wingdings" charset="2"/>
              <a:buChar char=""/>
            </a:pPr>
            <a:r>
              <a:rPr lang="en-AU" sz="3200" spc="-1" dirty="0">
                <a:solidFill>
                  <a:srgbClr val="00B050"/>
                </a:solidFill>
                <a:latin typeface="Georgia"/>
              </a:rPr>
              <a:t>After Molly has finished the exam Molly gets a text from Kane. He says he’s finished the exam too but wants Molly to share her completed exam with him so he can compare their answers</a:t>
            </a:r>
            <a:r>
              <a:rPr lang="en-AU" sz="3200" spc="-1" dirty="0">
                <a:solidFill>
                  <a:srgbClr val="000000"/>
                </a:solidFill>
                <a:latin typeface="Georgia"/>
              </a:rPr>
              <a:t>. </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Kane actually hasn’t finished the exam. He contacted Molly because he didn’t know the answers.</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Molly was upset that she was deceived by Kane. Kane was very apologetic.</a:t>
            </a:r>
          </a:p>
          <a:p>
            <a:pPr marL="575986" indent="-431989">
              <a:spcBef>
                <a:spcPts val="1889"/>
              </a:spcBef>
              <a:buClr>
                <a:srgbClr val="000000"/>
              </a:buClr>
              <a:buSzPct val="45000"/>
              <a:buFont typeface="Wingdings" charset="2"/>
              <a:buChar char=""/>
            </a:pPr>
            <a:r>
              <a:rPr lang="en-AU" sz="3200" spc="-1" dirty="0">
                <a:solidFill>
                  <a:srgbClr val="000000"/>
                </a:solidFill>
                <a:latin typeface="Georgia"/>
              </a:rPr>
              <a:t>So </a:t>
            </a:r>
            <a:r>
              <a:rPr lang="en-AU" sz="3200" spc="-1" dirty="0">
                <a:solidFill>
                  <a:srgbClr val="00B050"/>
                </a:solidFill>
                <a:latin typeface="Georgia"/>
              </a:rPr>
              <a:t>Molly was found to have breach of the policy (cheating in exams)</a:t>
            </a:r>
            <a:r>
              <a:rPr lang="en-AU" sz="3200" spc="-1" dirty="0">
                <a:solidFill>
                  <a:srgbClr val="000000"/>
                </a:solidFill>
                <a:latin typeface="Georgia"/>
              </a:rPr>
              <a:t> </a:t>
            </a:r>
            <a:r>
              <a:rPr lang="en-AU" sz="3200" spc="-1" dirty="0">
                <a:solidFill>
                  <a:srgbClr val="FFC000"/>
                </a:solidFill>
                <a:latin typeface="Georgia"/>
              </a:rPr>
              <a:t>but as a result of genuine misunderstanding </a:t>
            </a:r>
            <a:r>
              <a:rPr lang="en-AU" sz="3200" spc="-1" dirty="0">
                <a:solidFill>
                  <a:srgbClr val="000000"/>
                </a:solidFill>
                <a:latin typeface="Georgia"/>
              </a:rPr>
              <a:t>and was penalised with a loss of 10% of the marks for the assessment.</a:t>
            </a:r>
          </a:p>
          <a:p>
            <a:pPr marL="575986" indent="-431989">
              <a:spcBef>
                <a:spcPts val="1889"/>
              </a:spcBef>
              <a:buClr>
                <a:srgbClr val="000000"/>
              </a:buClr>
              <a:buSzPct val="45000"/>
              <a:buFont typeface="Wingdings" charset="2"/>
              <a:buChar char=""/>
            </a:pPr>
            <a:r>
              <a:rPr lang="en-AU" sz="3200" spc="-1" dirty="0">
                <a:solidFill>
                  <a:srgbClr val="00B050"/>
                </a:solidFill>
                <a:latin typeface="Georgia"/>
              </a:rPr>
              <a:t>Kane was found to have a second breach</a:t>
            </a:r>
            <a:r>
              <a:rPr lang="en-AU" sz="3200" spc="-1" dirty="0">
                <a:solidFill>
                  <a:srgbClr val="FFC000"/>
                </a:solidFill>
                <a:latin typeface="Georgia"/>
              </a:rPr>
              <a:t> (with no genuine misunderstanding) </a:t>
            </a:r>
            <a:r>
              <a:rPr lang="en-AU" sz="3200" spc="-1" dirty="0">
                <a:solidFill>
                  <a:srgbClr val="000000"/>
                </a:solidFill>
                <a:latin typeface="Georgia"/>
              </a:rPr>
              <a:t>and received 0% for the assessment.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1"/>
          <p:cNvSpPr txBox="1"/>
          <p:nvPr/>
        </p:nvSpPr>
        <p:spPr>
          <a:xfrm>
            <a:off x="2645201" y="443520"/>
            <a:ext cx="10972320" cy="1132800"/>
          </a:xfrm>
          <a:prstGeom prst="rect">
            <a:avLst/>
          </a:prstGeom>
          <a:noFill/>
          <a:ln w="0">
            <a:noFill/>
          </a:ln>
        </p:spPr>
        <p:txBody>
          <a:bodyPr anchor="ctr">
            <a:noAutofit/>
          </a:bodyPr>
          <a:lstStyle/>
          <a:p>
            <a:pPr>
              <a:lnSpc>
                <a:spcPct val="100000"/>
              </a:lnSpc>
            </a:pPr>
            <a:r>
              <a:rPr lang="en-US" sz="4800" spc="-1">
                <a:solidFill>
                  <a:srgbClr val="0060A8"/>
                </a:solidFill>
                <a:latin typeface="Georgia"/>
                <a:ea typeface="ＭＳ Ｐゴシック"/>
              </a:rPr>
              <a:t>How to avoid plagiarism/collusion</a:t>
            </a:r>
            <a:endParaRPr lang="en-AU" sz="4800" spc="-1">
              <a:solidFill>
                <a:srgbClr val="000000"/>
              </a:solidFill>
              <a:latin typeface="Times New Roman"/>
            </a:endParaRPr>
          </a:p>
        </p:txBody>
      </p:sp>
      <p:sp>
        <p:nvSpPr>
          <p:cNvPr id="268" name="Content Placeholder 2"/>
          <p:cNvSpPr txBox="1"/>
          <p:nvPr/>
        </p:nvSpPr>
        <p:spPr>
          <a:xfrm>
            <a:off x="2631281" y="1883520"/>
            <a:ext cx="10972320" cy="6284160"/>
          </a:xfrm>
          <a:prstGeom prst="rect">
            <a:avLst/>
          </a:prstGeom>
          <a:noFill/>
          <a:ln w="0">
            <a:noFill/>
          </a:ln>
        </p:spPr>
        <p:txBody>
          <a:bodyPr>
            <a:noAutofit/>
          </a:bodyPr>
          <a:lstStyle/>
          <a:p>
            <a:pPr marL="457429" indent="-456949">
              <a:spcBef>
                <a:spcPts val="639"/>
              </a:spcBef>
              <a:buClr>
                <a:srgbClr val="000000"/>
              </a:buClr>
              <a:buFont typeface="Arial"/>
              <a:buChar char="•"/>
            </a:pPr>
            <a:r>
              <a:rPr lang="en-US" sz="3200" spc="-1" dirty="0">
                <a:solidFill>
                  <a:srgbClr val="000000"/>
                </a:solidFill>
                <a:latin typeface="Georgia"/>
                <a:ea typeface="ＭＳ Ｐゴシック"/>
              </a:rPr>
              <a:t>Workshops </a:t>
            </a:r>
            <a:r>
              <a:rPr lang="en-US" sz="3200" dirty="0"/>
              <a:t>and </a:t>
            </a:r>
            <a:r>
              <a:rPr lang="en-US" sz="3200" dirty="0" err="1"/>
              <a:t>practicals</a:t>
            </a:r>
            <a:r>
              <a:rPr lang="en-US" sz="3200" dirty="0"/>
              <a:t> are there to support your learning.  You are expressly encouraged to work together on them.</a:t>
            </a:r>
          </a:p>
          <a:p>
            <a:pPr marL="457429" indent="-456949">
              <a:spcBef>
                <a:spcPts val="639"/>
              </a:spcBef>
              <a:buClr>
                <a:srgbClr val="000000"/>
              </a:buClr>
              <a:buFont typeface="Arial"/>
              <a:buChar char="•"/>
            </a:pPr>
            <a:r>
              <a:rPr lang="en-US" sz="3200" dirty="0"/>
              <a:t>Exams are assessments of </a:t>
            </a:r>
            <a:r>
              <a:rPr lang="en-US" sz="3200" b="1" dirty="0"/>
              <a:t>your</a:t>
            </a:r>
            <a:r>
              <a:rPr lang="en-US" sz="3200" dirty="0"/>
              <a:t> skill level.  You must not submit someone else’s answer.</a:t>
            </a:r>
            <a:endParaRPr lang="en-US" sz="3200" spc="-1" dirty="0">
              <a:solidFill>
                <a:srgbClr val="000000"/>
              </a:solidFill>
              <a:latin typeface="Georgia"/>
              <a:ea typeface="ＭＳ Ｐゴシック"/>
            </a:endParaRPr>
          </a:p>
          <a:p>
            <a:pPr marL="457429" indent="-456949">
              <a:spcBef>
                <a:spcPts val="639"/>
              </a:spcBef>
              <a:buClr>
                <a:srgbClr val="000000"/>
              </a:buClr>
              <a:buFont typeface="Arial"/>
              <a:buChar char="•"/>
            </a:pPr>
            <a:r>
              <a:rPr lang="en-US" sz="3200" spc="-1" dirty="0">
                <a:solidFill>
                  <a:srgbClr val="000000"/>
                </a:solidFill>
                <a:latin typeface="Georgia"/>
                <a:ea typeface="ＭＳ Ｐゴシック"/>
              </a:rPr>
              <a:t>If you get stuck, seek help from the lecturer, tutor or </a:t>
            </a:r>
            <a:r>
              <a:rPr lang="en-US" sz="3200" spc="-1" dirty="0" err="1">
                <a:solidFill>
                  <a:srgbClr val="000000"/>
                </a:solidFill>
                <a:latin typeface="Georgia"/>
                <a:ea typeface="ＭＳ Ｐゴシック"/>
              </a:rPr>
              <a:t>prac</a:t>
            </a:r>
            <a:r>
              <a:rPr lang="en-US" sz="3200" spc="-1" dirty="0">
                <a:solidFill>
                  <a:srgbClr val="000000"/>
                </a:solidFill>
                <a:latin typeface="Georgia"/>
                <a:ea typeface="ＭＳ Ｐゴシック"/>
              </a:rPr>
              <a:t> demonstrator rather than copying from someone else.</a:t>
            </a:r>
            <a:endParaRPr lang="en-AU" sz="3200" spc="-1" dirty="0">
              <a:solidFill>
                <a:srgbClr val="000000"/>
              </a:solidFill>
              <a:latin typeface="Georgia"/>
            </a:endParaRPr>
          </a:p>
          <a:p>
            <a:pPr marL="457429" indent="-456949">
              <a:spcBef>
                <a:spcPts val="639"/>
              </a:spcBef>
              <a:buClr>
                <a:srgbClr val="FF0000"/>
              </a:buClr>
              <a:buFont typeface="Arial"/>
              <a:buChar char="•"/>
            </a:pPr>
            <a:r>
              <a:rPr lang="en-US" sz="3200" spc="-1" dirty="0">
                <a:solidFill>
                  <a:srgbClr val="FF0000"/>
                </a:solidFill>
                <a:latin typeface="Georgia"/>
                <a:ea typeface="ＭＳ Ｐゴシック"/>
              </a:rPr>
              <a:t>Starting your work</a:t>
            </a:r>
            <a:r>
              <a:rPr lang="en-US" sz="3200" spc="-1" dirty="0">
                <a:solidFill>
                  <a:srgbClr val="000000"/>
                </a:solidFill>
                <a:latin typeface="Georgia"/>
                <a:ea typeface="ＭＳ Ｐゴシック"/>
              </a:rPr>
              <a:t> early will help you to avoid getting stuck at the last minute.</a:t>
            </a:r>
            <a:endParaRPr lang="en-AU" sz="3200" spc="-1" dirty="0">
              <a:solidFill>
                <a:srgbClr val="000000"/>
              </a:solidFill>
              <a:latin typeface="Georgia"/>
            </a:endParaRPr>
          </a:p>
        </p:txBody>
      </p:sp>
      <p:sp>
        <p:nvSpPr>
          <p:cNvPr id="269" name="TextBox 7"/>
          <p:cNvSpPr/>
          <p:nvPr/>
        </p:nvSpPr>
        <p:spPr>
          <a:xfrm>
            <a:off x="3701190" y="6684235"/>
            <a:ext cx="9216480" cy="859836"/>
          </a:xfrm>
          <a:prstGeom prst="rect">
            <a:avLst/>
          </a:prstGeom>
          <a:solidFill>
            <a:srgbClr val="FF0000"/>
          </a:solid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AU" sz="4800" b="1" spc="-1" dirty="0">
                <a:solidFill>
                  <a:srgbClr val="000000"/>
                </a:solidFill>
                <a:latin typeface="Times New Roman"/>
                <a:ea typeface="ＭＳ Ｐゴシック"/>
              </a:rPr>
              <a:t>When in doubt, ask your lecturer.</a:t>
            </a:r>
            <a:endParaRPr lang="en-US" sz="4800" spc="-1" dirty="0">
              <a:latin typeface="Arial"/>
            </a:endParaRPr>
          </a:p>
        </p:txBody>
      </p:sp>
      <p:sp>
        <p:nvSpPr>
          <p:cNvPr id="270" name="Slide Number Placeholder 1"/>
          <p:cNvSpPr txBox="1"/>
          <p:nvPr/>
        </p:nvSpPr>
        <p:spPr>
          <a:xfrm>
            <a:off x="10759121" y="8597760"/>
            <a:ext cx="2844480" cy="486240"/>
          </a:xfrm>
          <a:prstGeom prst="rect">
            <a:avLst/>
          </a:prstGeom>
          <a:noFill/>
          <a:ln w="0">
            <a:noFill/>
          </a:ln>
        </p:spPr>
        <p:txBody>
          <a:bodyPr anchor="ctr">
            <a:noAutofit/>
          </a:bodyPr>
          <a:lstStyle/>
          <a:p>
            <a:pPr algn="r">
              <a:lnSpc>
                <a:spcPct val="100000"/>
              </a:lnSpc>
            </a:pPr>
            <a:fld id="{823A99F3-647E-45F8-ACCE-4104AD2CB446}" type="slidenum">
              <a:rPr lang="en-AU" sz="1467" spc="-1">
                <a:solidFill>
                  <a:srgbClr val="808285"/>
                </a:solidFill>
                <a:latin typeface="Georgia"/>
                <a:ea typeface="ＭＳ Ｐゴシック"/>
              </a:rPr>
              <a:t>38</a:t>
            </a:fld>
            <a:endParaRPr lang="en-US" sz="1467"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afterEffect">
                                  <p:stCondLst>
                                    <p:cond delay="50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eorgia"/>
                <a:ea typeface="ＭＳ Ｐゴシック" charset="0"/>
                <a:cs typeface="Georgia"/>
              </a:rPr>
              <a:t>Violations of Academic Integrity policy</a:t>
            </a:r>
            <a:endParaRPr lang="en-US" dirty="0"/>
          </a:p>
        </p:txBody>
      </p:sp>
      <p:sp>
        <p:nvSpPr>
          <p:cNvPr id="3" name="Content Placeholder 2"/>
          <p:cNvSpPr>
            <a:spLocks noGrp="1"/>
          </p:cNvSpPr>
          <p:nvPr>
            <p:ph idx="1"/>
          </p:nvPr>
        </p:nvSpPr>
        <p:spPr/>
        <p:txBody>
          <a:bodyPr>
            <a:normAutofit fontScale="77500" lnSpcReduction="20000"/>
          </a:bodyPr>
          <a:lstStyle/>
          <a:p>
            <a:r>
              <a:rPr lang="en-US" dirty="0"/>
              <a:t>Plagiarism</a:t>
            </a:r>
          </a:p>
          <a:p>
            <a:pPr lvl="1"/>
            <a:r>
              <a:rPr lang="en-US" dirty="0"/>
              <a:t>Using another person’s ideas, designs, words or works without appropriate acknowledgment.</a:t>
            </a:r>
          </a:p>
          <a:p>
            <a:r>
              <a:rPr lang="en-US" dirty="0"/>
              <a:t>Collusion</a:t>
            </a:r>
          </a:p>
          <a:p>
            <a:pPr lvl="1"/>
            <a:r>
              <a:rPr lang="en-US" dirty="0"/>
              <a:t>Another person assisting in the production of an assessment submission without the express requirement, or consent, or knowledge of the assessor.</a:t>
            </a:r>
          </a:p>
          <a:p>
            <a:r>
              <a:rPr lang="en-US" dirty="0"/>
              <a:t>Workshops and </a:t>
            </a:r>
            <a:r>
              <a:rPr lang="en-US" dirty="0" err="1"/>
              <a:t>practicals</a:t>
            </a:r>
            <a:r>
              <a:rPr lang="en-US" dirty="0"/>
              <a:t> are there to support your learning.  You are expressly encouraged to work together on them.</a:t>
            </a:r>
          </a:p>
          <a:p>
            <a:r>
              <a:rPr lang="en-US" dirty="0"/>
              <a:t>Exams are assessments of </a:t>
            </a:r>
            <a:r>
              <a:rPr lang="en-US" b="1" dirty="0"/>
              <a:t>your</a:t>
            </a:r>
            <a:r>
              <a:rPr lang="en-US" dirty="0"/>
              <a:t> skill level.  You must not submit someone else’s answer.</a:t>
            </a:r>
          </a:p>
          <a:p>
            <a:r>
              <a:rPr lang="en-US" dirty="0"/>
              <a:t>If you have understood your practical and workshop work, you should be able to do the exam without assistance.</a:t>
            </a:r>
          </a:p>
        </p:txBody>
      </p:sp>
    </p:spTree>
    <p:extLst>
      <p:ext uri="{BB962C8B-B14F-4D97-AF65-F5344CB8AC3E}">
        <p14:creationId xmlns:p14="http://schemas.microsoft.com/office/powerpoint/2010/main" val="167992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3026-6A5A-E544-BB9C-258E8CBB44FF}"/>
              </a:ext>
            </a:extLst>
          </p:cNvPr>
          <p:cNvSpPr>
            <a:spLocks noGrp="1"/>
          </p:cNvSpPr>
          <p:nvPr>
            <p:ph type="title"/>
          </p:nvPr>
        </p:nvSpPr>
        <p:spPr>
          <a:xfrm>
            <a:off x="904774" y="868761"/>
            <a:ext cx="14220000" cy="1409700"/>
          </a:xfrm>
        </p:spPr>
        <p:txBody>
          <a:bodyPr/>
          <a:lstStyle/>
          <a:p>
            <a:r>
              <a:rPr lang="en-US" dirty="0"/>
              <a:t>Pre-requisites</a:t>
            </a:r>
          </a:p>
        </p:txBody>
      </p:sp>
      <p:sp>
        <p:nvSpPr>
          <p:cNvPr id="3" name="Content Placeholder 2">
            <a:extLst>
              <a:ext uri="{FF2B5EF4-FFF2-40B4-BE49-F238E27FC236}">
                <a16:creationId xmlns:a16="http://schemas.microsoft.com/office/drawing/2014/main" id="{9DD9040B-E686-FD44-901F-487DE6431017}"/>
              </a:ext>
            </a:extLst>
          </p:cNvPr>
          <p:cNvSpPr>
            <a:spLocks noGrp="1"/>
          </p:cNvSpPr>
          <p:nvPr>
            <p:ph sz="half" idx="1"/>
          </p:nvPr>
        </p:nvSpPr>
        <p:spPr>
          <a:xfrm>
            <a:off x="2631281" y="1883702"/>
            <a:ext cx="10766987" cy="6284516"/>
          </a:xfrm>
        </p:spPr>
        <p:txBody>
          <a:bodyPr>
            <a:normAutofit fontScale="92500" lnSpcReduction="20000"/>
          </a:bodyPr>
          <a:lstStyle/>
          <a:p>
            <a:r>
              <a:rPr lang="en-AU" dirty="0"/>
              <a:t>Who should be here?</a:t>
            </a:r>
          </a:p>
          <a:p>
            <a:pPr lvl="1"/>
            <a:r>
              <a:rPr lang="en-AU" dirty="0"/>
              <a:t>You have passed CS1102/1202 (OO Programming)</a:t>
            </a:r>
          </a:p>
          <a:p>
            <a:pPr lvl="1"/>
            <a:r>
              <a:rPr lang="en-AU" dirty="0"/>
              <a:t>Postgrad conversion degree students with explicit direction to enrol from a course advisor</a:t>
            </a:r>
          </a:p>
          <a:p>
            <a:pPr lvl="1"/>
            <a:r>
              <a:rPr lang="en-AU" dirty="0"/>
              <a:t>You have applied and been approved for a pre-requisite waiver</a:t>
            </a:r>
          </a:p>
          <a:p>
            <a:pPr lvl="1"/>
            <a:endParaRPr lang="en-AU" dirty="0"/>
          </a:p>
          <a:p>
            <a:r>
              <a:rPr lang="en-AU" dirty="0"/>
              <a:t>Who should not be here?</a:t>
            </a:r>
          </a:p>
          <a:p>
            <a:pPr lvl="1"/>
            <a:r>
              <a:rPr lang="en-AU" dirty="0"/>
              <a:t>Anyone who has done CS2004 (DSA) or CS1103/2103.</a:t>
            </a:r>
          </a:p>
          <a:p>
            <a:pPr lvl="1"/>
            <a:r>
              <a:rPr lang="en-AU" dirty="0"/>
              <a:t>Anyone who has not passed 1102/1202!</a:t>
            </a:r>
          </a:p>
          <a:p>
            <a:pPr lvl="1"/>
            <a:r>
              <a:rPr lang="en-AU" dirty="0"/>
              <a:t>Postgraduate extension degree students or those without explicit direction from course advisor</a:t>
            </a:r>
          </a:p>
          <a:p>
            <a:pPr lvl="1"/>
            <a:r>
              <a:rPr lang="en-AU" i="1" dirty="0"/>
              <a:t>Faculty will </a:t>
            </a:r>
            <a:r>
              <a:rPr lang="en-AU" i="1" dirty="0" err="1"/>
              <a:t>unenrol</a:t>
            </a:r>
            <a:r>
              <a:rPr lang="en-AU" i="1" dirty="0"/>
              <a:t> you on 14 March unless you meet course requirements.</a:t>
            </a:r>
          </a:p>
          <a:p>
            <a:endParaRPr lang="en-US" dirty="0"/>
          </a:p>
        </p:txBody>
      </p:sp>
      <p:sp>
        <p:nvSpPr>
          <p:cNvPr id="5" name="Footer Placeholder 4">
            <a:extLst>
              <a:ext uri="{FF2B5EF4-FFF2-40B4-BE49-F238E27FC236}">
                <a16:creationId xmlns:a16="http://schemas.microsoft.com/office/drawing/2014/main" id="{B2272385-6C29-5F40-9AFE-D006536F6A3E}"/>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85FE05F4-6872-D342-9A58-7CDC49137BEC}"/>
              </a:ext>
            </a:extLst>
          </p:cNvPr>
          <p:cNvSpPr>
            <a:spLocks noGrp="1"/>
          </p:cNvSpPr>
          <p:nvPr>
            <p:ph type="sldNum" sz="quarter" idx="12"/>
          </p:nvPr>
        </p:nvSpPr>
        <p:spPr/>
        <p:txBody>
          <a:bodyPr/>
          <a:lstStyle/>
          <a:p>
            <a:fld id="{7E8AFECB-488C-4862-A863-69DB259C81CD}" type="slidenum">
              <a:rPr lang="en-AU" smtClean="0"/>
              <a:t>4</a:t>
            </a:fld>
            <a:endParaRPr lang="en-AU"/>
          </a:p>
        </p:txBody>
      </p:sp>
      <p:sp>
        <p:nvSpPr>
          <p:cNvPr id="4" name="Rectangle 3">
            <a:extLst>
              <a:ext uri="{FF2B5EF4-FFF2-40B4-BE49-F238E27FC236}">
                <a16:creationId xmlns:a16="http://schemas.microsoft.com/office/drawing/2014/main" id="{299AB6D0-98FB-B6E7-F29B-B43712949435}"/>
              </a:ext>
            </a:extLst>
          </p:cNvPr>
          <p:cNvSpPr/>
          <p:nvPr/>
        </p:nvSpPr>
        <p:spPr>
          <a:xfrm>
            <a:off x="7736490" y="396488"/>
            <a:ext cx="8717904" cy="1734064"/>
          </a:xfrm>
          <a:prstGeom prst="rect">
            <a:avLst/>
          </a:prstGeom>
        </p:spPr>
        <p:txBody>
          <a:bodyPr wrap="square">
            <a:spAutoFit/>
          </a:bodyPr>
          <a:lstStyle/>
          <a:p>
            <a:r>
              <a:rPr lang="en-US" altLang="x-none" sz="2667" dirty="0">
                <a:solidFill>
                  <a:srgbClr val="C00000"/>
                </a:solidFill>
              </a:rPr>
              <a:t>Assumed Knowledge</a:t>
            </a:r>
          </a:p>
          <a:p>
            <a:r>
              <a:rPr lang="en-US" altLang="x-none" sz="2667" dirty="0"/>
              <a:t>You can design and build simple object-oriented programs in C++, including classes and memory management.</a:t>
            </a:r>
          </a:p>
        </p:txBody>
      </p:sp>
    </p:spTree>
    <p:extLst>
      <p:ext uri="{BB962C8B-B14F-4D97-AF65-F5344CB8AC3E}">
        <p14:creationId xmlns:p14="http://schemas.microsoft.com/office/powerpoint/2010/main" val="3308631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eorgia"/>
                <a:ea typeface="ＭＳ Ｐゴシック" charset="0"/>
                <a:cs typeface="Georgia"/>
              </a:rPr>
              <a:t>Violations to policy</a:t>
            </a:r>
            <a:endParaRPr lang="en-US" dirty="0"/>
          </a:p>
        </p:txBody>
      </p:sp>
      <p:sp>
        <p:nvSpPr>
          <p:cNvPr id="3" name="Content Placeholder 2"/>
          <p:cNvSpPr>
            <a:spLocks noGrp="1"/>
          </p:cNvSpPr>
          <p:nvPr>
            <p:ph idx="1"/>
          </p:nvPr>
        </p:nvSpPr>
        <p:spPr/>
        <p:txBody>
          <a:bodyPr/>
          <a:lstStyle/>
          <a:p>
            <a:r>
              <a:rPr lang="en-US" dirty="0"/>
              <a:t>Plagiarism</a:t>
            </a:r>
          </a:p>
          <a:p>
            <a:pPr lvl="1"/>
            <a:r>
              <a:rPr lang="en-US" dirty="0"/>
              <a:t>Using another person’s ideas, designs, words or works without appropriate acknowledgment.</a:t>
            </a:r>
          </a:p>
          <a:p>
            <a:r>
              <a:rPr lang="en-US" dirty="0"/>
              <a:t>Collusion</a:t>
            </a:r>
          </a:p>
          <a:p>
            <a:pPr lvl="1"/>
            <a:r>
              <a:rPr lang="en-US" dirty="0"/>
              <a:t>Another person assisting in the production of an assessment submission without the express requirement, or consent, or knowledge of the assessor.</a:t>
            </a:r>
          </a:p>
        </p:txBody>
      </p:sp>
      <p:sp>
        <p:nvSpPr>
          <p:cNvPr id="4" name="TextBox 3"/>
          <p:cNvSpPr txBox="1"/>
          <p:nvPr/>
        </p:nvSpPr>
        <p:spPr>
          <a:xfrm>
            <a:off x="2837094" y="5532107"/>
            <a:ext cx="10657184" cy="3785652"/>
          </a:xfrm>
          <a:prstGeom prst="rect">
            <a:avLst/>
          </a:prstGeom>
          <a:solidFill>
            <a:srgbClr val="FF0000"/>
          </a:solidFill>
        </p:spPr>
        <p:txBody>
          <a:bodyPr wrap="square">
            <a:spAutoFit/>
          </a:bodyPr>
          <a:lstStyle/>
          <a:p>
            <a:r>
              <a:rPr lang="en-AU" sz="4800" b="1" dirty="0"/>
              <a:t>1. Do not submit any work or </a:t>
            </a:r>
            <a:r>
              <a:rPr lang="en-AU" sz="4800" b="1"/>
              <a:t>part thereof </a:t>
            </a:r>
            <a:r>
              <a:rPr lang="en-AU" sz="4800" b="1" dirty="0"/>
              <a:t>which is not yours.</a:t>
            </a:r>
          </a:p>
          <a:p>
            <a:r>
              <a:rPr lang="en-AU" sz="4800" b="1" dirty="0"/>
              <a:t>2. Do not submit any work for which you have received unfair assistance.</a:t>
            </a:r>
          </a:p>
        </p:txBody>
      </p:sp>
    </p:spTree>
    <p:extLst>
      <p:ext uri="{BB962C8B-B14F-4D97-AF65-F5344CB8AC3E}">
        <p14:creationId xmlns:p14="http://schemas.microsoft.com/office/powerpoint/2010/main" val="3637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I had finished my assignment, and a classmate was asking for help. Since I am a kind person, I</a:t>
            </a:r>
          </a:p>
          <a:p>
            <a:pPr lvl="1"/>
            <a:r>
              <a:rPr lang="en-US" dirty="0"/>
              <a:t>Gave the classmate a copy of my code (or part thereof).</a:t>
            </a:r>
          </a:p>
        </p:txBody>
      </p:sp>
    </p:spTree>
    <p:extLst>
      <p:ext uri="{BB962C8B-B14F-4D97-AF65-F5344CB8AC3E}">
        <p14:creationId xmlns:p14="http://schemas.microsoft.com/office/powerpoint/2010/main" val="3547186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I had finished my assignment, and a classmate was asking for help. Since I am a kind person, I</a:t>
            </a:r>
          </a:p>
          <a:p>
            <a:pPr lvl="1"/>
            <a:r>
              <a:rPr lang="en-US" dirty="0"/>
              <a:t>Gave the classmate a copy of my code (or part thereof).</a:t>
            </a:r>
          </a:p>
          <a:p>
            <a:pPr lvl="1"/>
            <a:r>
              <a:rPr lang="en-US" dirty="0"/>
              <a:t>Posted my solution on an online forum for his/her reference.</a:t>
            </a:r>
          </a:p>
        </p:txBody>
      </p:sp>
    </p:spTree>
    <p:extLst>
      <p:ext uri="{BB962C8B-B14F-4D97-AF65-F5344CB8AC3E}">
        <p14:creationId xmlns:p14="http://schemas.microsoft.com/office/powerpoint/2010/main" val="566316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I had finished my assignment, and a classmate was asking for help. Since I am a kind person, I</a:t>
            </a:r>
          </a:p>
          <a:p>
            <a:pPr lvl="1"/>
            <a:r>
              <a:rPr lang="en-US" dirty="0"/>
              <a:t>Gave the classmate a copy of my code (or part thereof).</a:t>
            </a:r>
          </a:p>
          <a:p>
            <a:pPr lvl="1"/>
            <a:r>
              <a:rPr lang="en-US" dirty="0"/>
              <a:t>Posted my solution on an online forum for his/her reference.</a:t>
            </a:r>
          </a:p>
          <a:p>
            <a:pPr lvl="1"/>
            <a:r>
              <a:rPr lang="en-US" dirty="0"/>
              <a:t>Allowed the classmate to have a look at my code on paper/screen.</a:t>
            </a:r>
          </a:p>
        </p:txBody>
      </p:sp>
    </p:spTree>
    <p:extLst>
      <p:ext uri="{BB962C8B-B14F-4D97-AF65-F5344CB8AC3E}">
        <p14:creationId xmlns:p14="http://schemas.microsoft.com/office/powerpoint/2010/main" val="717949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I had finished my assignment, and a classmate was asking for help. Since I am a kind person, I</a:t>
            </a:r>
          </a:p>
          <a:p>
            <a:pPr lvl="1"/>
            <a:r>
              <a:rPr lang="en-US" dirty="0"/>
              <a:t>Gave the classmate a copy of my code (or part thereof).</a:t>
            </a:r>
          </a:p>
          <a:p>
            <a:pPr lvl="1"/>
            <a:r>
              <a:rPr lang="en-US" dirty="0"/>
              <a:t>Posted my solution on an online forum for his/her reference.</a:t>
            </a:r>
          </a:p>
          <a:p>
            <a:pPr lvl="1"/>
            <a:r>
              <a:rPr lang="en-US" dirty="0"/>
              <a:t>Allowed the classmate to have a look at my code on paper/screen.</a:t>
            </a:r>
          </a:p>
        </p:txBody>
      </p:sp>
      <p:pic>
        <p:nvPicPr>
          <p:cNvPr id="5" name="Picture 4"/>
          <p:cNvPicPr>
            <a:picLocks noChangeAspect="1"/>
          </p:cNvPicPr>
          <p:nvPr/>
        </p:nvPicPr>
        <p:blipFill>
          <a:blip r:embed="rId2"/>
          <a:stretch>
            <a:fillRect/>
          </a:stretch>
        </p:blipFill>
        <p:spPr>
          <a:xfrm>
            <a:off x="6005447" y="4572001"/>
            <a:ext cx="4224469" cy="3920551"/>
          </a:xfrm>
          <a:prstGeom prst="rect">
            <a:avLst/>
          </a:prstGeom>
        </p:spPr>
      </p:pic>
    </p:spTree>
    <p:extLst>
      <p:ext uri="{BB962C8B-B14F-4D97-AF65-F5344CB8AC3E}">
        <p14:creationId xmlns:p14="http://schemas.microsoft.com/office/powerpoint/2010/main" val="1825724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US" dirty="0"/>
              <a:t>I had finished my assignment, and a classmate was asking for help. Since I am a kind person, I</a:t>
            </a:r>
          </a:p>
          <a:p>
            <a:pPr lvl="1"/>
            <a:r>
              <a:rPr lang="en-US" dirty="0"/>
              <a:t>Gave a few high-level tips to my classmate.</a:t>
            </a:r>
          </a:p>
          <a:p>
            <a:pPr lvl="1"/>
            <a:r>
              <a:rPr lang="en-US" dirty="0"/>
              <a:t>Discussed high-level concepts regarding the assignment with my classmate.</a:t>
            </a:r>
          </a:p>
        </p:txBody>
      </p:sp>
      <p:pic>
        <p:nvPicPr>
          <p:cNvPr id="4" name="Picture 3"/>
          <p:cNvPicPr>
            <a:picLocks noChangeAspect="1"/>
          </p:cNvPicPr>
          <p:nvPr/>
        </p:nvPicPr>
        <p:blipFill>
          <a:blip r:embed="rId2"/>
          <a:stretch>
            <a:fillRect/>
          </a:stretch>
        </p:blipFill>
        <p:spPr>
          <a:xfrm>
            <a:off x="5813425" y="4668011"/>
            <a:ext cx="4535856" cy="3648405"/>
          </a:xfrm>
          <a:prstGeom prst="rect">
            <a:avLst/>
          </a:prstGeom>
        </p:spPr>
      </p:pic>
    </p:spTree>
    <p:extLst>
      <p:ext uri="{BB962C8B-B14F-4D97-AF65-F5344CB8AC3E}">
        <p14:creationId xmlns:p14="http://schemas.microsoft.com/office/powerpoint/2010/main" val="1954074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lstStyle/>
          <a:p>
            <a:r>
              <a:rPr lang="en-US" dirty="0"/>
              <a:t>My good friend/housemate/brother/twin and I are taking the same course. We have always worked together. When doing the assignment, we</a:t>
            </a:r>
          </a:p>
          <a:p>
            <a:pPr lvl="1"/>
            <a:r>
              <a:rPr lang="en-US" dirty="0"/>
              <a:t>Exchanged solutions to verify/compare our answers.</a:t>
            </a:r>
          </a:p>
        </p:txBody>
      </p:sp>
    </p:spTree>
    <p:extLst>
      <p:ext uri="{BB962C8B-B14F-4D97-AF65-F5344CB8AC3E}">
        <p14:creationId xmlns:p14="http://schemas.microsoft.com/office/powerpoint/2010/main" val="278890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lstStyle/>
          <a:p>
            <a:r>
              <a:rPr lang="en-US" dirty="0"/>
              <a:t>My good friend/housemate/brother/twin and I are taking the same course. We have always worked together. When doing the assignment, we</a:t>
            </a:r>
          </a:p>
          <a:p>
            <a:pPr lvl="1"/>
            <a:r>
              <a:rPr lang="en-US" dirty="0"/>
              <a:t>Exchanged solutions to verify/compare our answers.</a:t>
            </a:r>
          </a:p>
          <a:p>
            <a:pPr lvl="1"/>
            <a:r>
              <a:rPr lang="en-US" dirty="0"/>
              <a:t>Divided the assignment work amongst ourselves to speed up progress.</a:t>
            </a:r>
          </a:p>
        </p:txBody>
      </p:sp>
    </p:spTree>
    <p:extLst>
      <p:ext uri="{BB962C8B-B14F-4D97-AF65-F5344CB8AC3E}">
        <p14:creationId xmlns:p14="http://schemas.microsoft.com/office/powerpoint/2010/main" val="3965353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lstStyle/>
          <a:p>
            <a:r>
              <a:rPr lang="en-US" dirty="0"/>
              <a:t>My good friend/housemate/brother/twin and I are taking the same course. We have always worked together. When doing the assignment, we</a:t>
            </a:r>
          </a:p>
          <a:p>
            <a:pPr lvl="1"/>
            <a:r>
              <a:rPr lang="en-US" dirty="0"/>
              <a:t>Exchanged solutions to verify/compare our answers.</a:t>
            </a:r>
          </a:p>
          <a:p>
            <a:pPr lvl="1"/>
            <a:r>
              <a:rPr lang="en-US" dirty="0"/>
              <a:t>Divided the assignment work amongst ourselves to speed up progress.</a:t>
            </a:r>
          </a:p>
          <a:p>
            <a:pPr lvl="1"/>
            <a:r>
              <a:rPr lang="en-US" dirty="0"/>
              <a:t>Sat side-by-side and looked at each other’s answers when doing the assignment.</a:t>
            </a:r>
          </a:p>
        </p:txBody>
      </p:sp>
    </p:spTree>
    <p:extLst>
      <p:ext uri="{BB962C8B-B14F-4D97-AF65-F5344CB8AC3E}">
        <p14:creationId xmlns:p14="http://schemas.microsoft.com/office/powerpoint/2010/main" val="2523366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lstStyle/>
          <a:p>
            <a:r>
              <a:rPr lang="en-US" dirty="0"/>
              <a:t>My good friend/housemate/brother/twin and I are taking the same course. We have always worked together. When doing the assignment, we</a:t>
            </a:r>
          </a:p>
          <a:p>
            <a:pPr lvl="1"/>
            <a:r>
              <a:rPr lang="en-US" dirty="0"/>
              <a:t>Exchanged solutions to verify/compare our answers.</a:t>
            </a:r>
          </a:p>
          <a:p>
            <a:pPr lvl="1"/>
            <a:r>
              <a:rPr lang="en-US" dirty="0"/>
              <a:t>Divided the assignment work amongst ourselves to speed up progress.</a:t>
            </a:r>
          </a:p>
          <a:p>
            <a:pPr lvl="1"/>
            <a:r>
              <a:rPr lang="en-US" dirty="0"/>
              <a:t>Sat side-by-side and looked at each other’s answers when doing the assignment.</a:t>
            </a:r>
          </a:p>
        </p:txBody>
      </p:sp>
      <p:pic>
        <p:nvPicPr>
          <p:cNvPr id="5" name="Picture 4"/>
          <p:cNvPicPr>
            <a:picLocks noChangeAspect="1"/>
          </p:cNvPicPr>
          <p:nvPr/>
        </p:nvPicPr>
        <p:blipFill>
          <a:blip r:embed="rId2"/>
          <a:stretch>
            <a:fillRect/>
          </a:stretch>
        </p:blipFill>
        <p:spPr>
          <a:xfrm>
            <a:off x="6005447" y="4572001"/>
            <a:ext cx="4224469" cy="3920551"/>
          </a:xfrm>
          <a:prstGeom prst="rect">
            <a:avLst/>
          </a:prstGeom>
        </p:spPr>
      </p:pic>
    </p:spTree>
    <p:extLst>
      <p:ext uri="{BB962C8B-B14F-4D97-AF65-F5344CB8AC3E}">
        <p14:creationId xmlns:p14="http://schemas.microsoft.com/office/powerpoint/2010/main" val="825760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774" y="756396"/>
            <a:ext cx="14220000" cy="1409700"/>
          </a:xfrm>
        </p:spPr>
        <p:txBody>
          <a:bodyPr/>
          <a:lstStyle/>
          <a:p>
            <a:r>
              <a:rPr lang="en-US" dirty="0"/>
              <a:t>Course Outline</a:t>
            </a:r>
          </a:p>
        </p:txBody>
      </p:sp>
      <p:sp>
        <p:nvSpPr>
          <p:cNvPr id="5" name="Footer Placeholder 4"/>
          <p:cNvSpPr>
            <a:spLocks noGrp="1"/>
          </p:cNvSpPr>
          <p:nvPr>
            <p:ph type="ftr" sz="quarter" idx="11"/>
          </p:nvPr>
        </p:nvSpPr>
        <p:spPr/>
        <p:txBody>
          <a:bodyPr/>
          <a:lstStyle/>
          <a:p>
            <a:r>
              <a:rPr lang="en-AU" dirty="0"/>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5</a:t>
            </a:fld>
            <a:endParaRPr lang="en-AU" dirty="0"/>
          </a:p>
        </p:txBody>
      </p:sp>
      <p:sp>
        <p:nvSpPr>
          <p:cNvPr id="7" name="TextBox 6">
            <a:extLst>
              <a:ext uri="{FF2B5EF4-FFF2-40B4-BE49-F238E27FC236}">
                <a16:creationId xmlns:a16="http://schemas.microsoft.com/office/drawing/2014/main" id="{B9032EB4-490B-AFB2-12C1-A67DE939F2E2}"/>
              </a:ext>
            </a:extLst>
          </p:cNvPr>
          <p:cNvSpPr txBox="1"/>
          <p:nvPr/>
        </p:nvSpPr>
        <p:spPr>
          <a:xfrm>
            <a:off x="2392871" y="1902297"/>
            <a:ext cx="10766986" cy="7237879"/>
          </a:xfrm>
          <a:prstGeom prst="rect">
            <a:avLst/>
          </a:prstGeom>
          <a:noFill/>
        </p:spPr>
        <p:txBody>
          <a:bodyPr wrap="square">
            <a:spAutoFit/>
          </a:bodyPr>
          <a:lstStyle/>
          <a:p>
            <a:pPr algn="l">
              <a:buFont typeface="Arial" panose="020B0604020202020204" pitchFamily="34" charset="0"/>
              <a:buChar char="•"/>
            </a:pPr>
            <a:r>
              <a:rPr lang="en-AU" b="1" i="0" u="none" strike="noStrike" dirty="0">
                <a:solidFill>
                  <a:srgbClr val="102535"/>
                </a:solidFill>
                <a:effectLst/>
                <a:latin typeface="Lato Extended"/>
              </a:rPr>
              <a:t>algorithmic efficiency </a:t>
            </a:r>
            <a:r>
              <a:rPr lang="en-AU" b="0" i="0" u="none" strike="noStrike" dirty="0">
                <a:solidFill>
                  <a:srgbClr val="102535"/>
                </a:solidFill>
                <a:effectLst/>
                <a:latin typeface="Lato Extended"/>
              </a:rPr>
              <a:t>(There are many solutions to problems, but they aren't all equal in terms of run time or memory use)</a:t>
            </a:r>
          </a:p>
          <a:p>
            <a:pPr algn="l">
              <a:buFont typeface="Arial" panose="020B0604020202020204" pitchFamily="34" charset="0"/>
              <a:buChar char="•"/>
            </a:pPr>
            <a:r>
              <a:rPr lang="en-AU" b="1" i="0" u="none" strike="noStrike" dirty="0">
                <a:solidFill>
                  <a:srgbClr val="102535"/>
                </a:solidFill>
                <a:effectLst/>
                <a:latin typeface="Lato Extended"/>
              </a:rPr>
              <a:t>data structures</a:t>
            </a:r>
            <a:r>
              <a:rPr lang="en-AU" b="0" i="0" u="none" strike="noStrike" dirty="0">
                <a:solidFill>
                  <a:srgbClr val="102535"/>
                </a:solidFill>
                <a:effectLst/>
                <a:latin typeface="Lato Extended"/>
              </a:rPr>
              <a:t> (the way we choose to store our data can make solving our problem easier or harder)</a:t>
            </a:r>
          </a:p>
          <a:p>
            <a:pPr algn="l">
              <a:buFont typeface="Arial" panose="020B0604020202020204" pitchFamily="34" charset="0"/>
              <a:buChar char="•"/>
            </a:pPr>
            <a:endParaRPr lang="en-AU" altLang="x-none" dirty="0">
              <a:solidFill>
                <a:srgbClr val="102535"/>
              </a:solidFill>
              <a:latin typeface="Lato Extended"/>
            </a:endParaRPr>
          </a:p>
          <a:p>
            <a:pPr algn="l">
              <a:buFont typeface="Arial" panose="020B0604020202020204" pitchFamily="34" charset="0"/>
              <a:buChar char="•"/>
            </a:pPr>
            <a:r>
              <a:rPr lang="en-US" altLang="x-none" dirty="0"/>
              <a:t>Week 1-2: </a:t>
            </a:r>
          </a:p>
          <a:p>
            <a:pPr lvl="1">
              <a:buFont typeface="Arial" panose="020B0604020202020204" pitchFamily="34" charset="0"/>
              <a:buChar char="•"/>
            </a:pPr>
            <a:r>
              <a:rPr lang="en-US" altLang="x-none" dirty="0"/>
              <a:t>Warm up practice/review: Objects, Inheritance, Polymorphism.  </a:t>
            </a:r>
          </a:p>
          <a:p>
            <a:pPr lvl="1">
              <a:buFont typeface="Arial" panose="020B0604020202020204" pitchFamily="34" charset="0"/>
              <a:buChar char="•"/>
            </a:pPr>
            <a:r>
              <a:rPr lang="en-US" altLang="x-none" dirty="0"/>
              <a:t>SOLID Object-Oriented Design Principles</a:t>
            </a:r>
          </a:p>
          <a:p>
            <a:pPr lvl="1">
              <a:buFont typeface="Arial" panose="020B0604020202020204" pitchFamily="34" charset="0"/>
              <a:buChar char="•"/>
            </a:pPr>
            <a:r>
              <a:rPr lang="en-US" altLang="x-none" dirty="0"/>
              <a:t>Abstract Data Types</a:t>
            </a:r>
          </a:p>
          <a:p>
            <a:pPr>
              <a:lnSpc>
                <a:spcPct val="90000"/>
              </a:lnSpc>
              <a:spcBef>
                <a:spcPts val="1867"/>
              </a:spcBef>
            </a:pPr>
            <a:r>
              <a:rPr lang="en-US" altLang="x-none" dirty="0"/>
              <a:t>Week 3: Recursion</a:t>
            </a:r>
          </a:p>
          <a:p>
            <a:pPr>
              <a:lnSpc>
                <a:spcPct val="90000"/>
              </a:lnSpc>
              <a:spcBef>
                <a:spcPts val="1867"/>
              </a:spcBef>
            </a:pPr>
            <a:r>
              <a:rPr lang="en-US" altLang="x-none" dirty="0"/>
              <a:t>Week 4-6 Complexity analysis of algorithms, Sorting algorithms</a:t>
            </a:r>
          </a:p>
          <a:p>
            <a:pPr>
              <a:lnSpc>
                <a:spcPct val="90000"/>
              </a:lnSpc>
              <a:spcBef>
                <a:spcPts val="1867"/>
              </a:spcBef>
            </a:pPr>
            <a:r>
              <a:rPr lang="en-US" altLang="x-none" dirty="0"/>
              <a:t>Week 7-12: Data Structures: Linked Lists, Stacks, Queues, Heaps, Trees and Graphs, Algorithmic strategies.</a:t>
            </a:r>
          </a:p>
          <a:p>
            <a:pPr algn="l">
              <a:buFont typeface="Arial" panose="020B0604020202020204" pitchFamily="34" charset="0"/>
              <a:buChar char="•"/>
            </a:pPr>
            <a:endParaRPr lang="en-AU" b="0" i="0" u="none" strike="noStrike" dirty="0">
              <a:solidFill>
                <a:srgbClr val="102535"/>
              </a:solidFill>
              <a:effectLst/>
              <a:latin typeface="Lato Extended"/>
            </a:endParaRPr>
          </a:p>
        </p:txBody>
      </p:sp>
    </p:spTree>
    <p:extLst>
      <p:ext uri="{BB962C8B-B14F-4D97-AF65-F5344CB8AC3E}">
        <p14:creationId xmlns:p14="http://schemas.microsoft.com/office/powerpoint/2010/main" val="5673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a:t>
            </a:r>
          </a:p>
        </p:txBody>
      </p:sp>
      <p:sp>
        <p:nvSpPr>
          <p:cNvPr id="3" name="Content Placeholder 2"/>
          <p:cNvSpPr>
            <a:spLocks noGrp="1"/>
          </p:cNvSpPr>
          <p:nvPr>
            <p:ph idx="1"/>
          </p:nvPr>
        </p:nvSpPr>
        <p:spPr/>
        <p:txBody>
          <a:bodyPr/>
          <a:lstStyle/>
          <a:p>
            <a:r>
              <a:rPr lang="en-US" dirty="0"/>
              <a:t>The assignment seems to be the same as the one given last year. I contacted my friend who took the course last year and got a copy of his solution.</a:t>
            </a:r>
          </a:p>
          <a:p>
            <a:pPr lvl="1"/>
            <a:endParaRPr lang="en-US" dirty="0"/>
          </a:p>
        </p:txBody>
      </p:sp>
      <p:pic>
        <p:nvPicPr>
          <p:cNvPr id="4" name="Picture 3"/>
          <p:cNvPicPr>
            <a:picLocks noChangeAspect="1"/>
          </p:cNvPicPr>
          <p:nvPr/>
        </p:nvPicPr>
        <p:blipFill>
          <a:blip r:embed="rId2"/>
          <a:stretch>
            <a:fillRect/>
          </a:stretch>
        </p:blipFill>
        <p:spPr>
          <a:xfrm>
            <a:off x="6005447" y="4572001"/>
            <a:ext cx="4224469" cy="3920551"/>
          </a:xfrm>
          <a:prstGeom prst="rect">
            <a:avLst/>
          </a:prstGeom>
        </p:spPr>
      </p:pic>
    </p:spTree>
    <p:extLst>
      <p:ext uri="{BB962C8B-B14F-4D97-AF65-F5344CB8AC3E}">
        <p14:creationId xmlns:p14="http://schemas.microsoft.com/office/powerpoint/2010/main" val="266951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p>
        </p:txBody>
      </p:sp>
      <p:sp>
        <p:nvSpPr>
          <p:cNvPr id="3" name="Content Placeholder 2"/>
          <p:cNvSpPr>
            <a:spLocks noGrp="1"/>
          </p:cNvSpPr>
          <p:nvPr>
            <p:ph idx="1"/>
          </p:nvPr>
        </p:nvSpPr>
        <p:spPr/>
        <p:txBody>
          <a:bodyPr/>
          <a:lstStyle/>
          <a:p>
            <a:r>
              <a:rPr lang="en-US" dirty="0"/>
              <a:t>The </a:t>
            </a:r>
            <a:r>
              <a:rPr lang="en-US"/>
              <a:t>assignment seemed </a:t>
            </a:r>
            <a:r>
              <a:rPr lang="en-US" dirty="0"/>
              <a:t>to be similar to another given at a different university. So, I</a:t>
            </a:r>
          </a:p>
          <a:p>
            <a:pPr lvl="1"/>
            <a:r>
              <a:rPr lang="en-US" dirty="0"/>
              <a:t>Copied and submitted the model answers available at that university’s website.</a:t>
            </a:r>
          </a:p>
          <a:p>
            <a:pPr lvl="1"/>
            <a:r>
              <a:rPr lang="en-US" dirty="0"/>
              <a:t>Took parts of the model answers and integrated them into my solution.</a:t>
            </a:r>
          </a:p>
        </p:txBody>
      </p:sp>
      <p:pic>
        <p:nvPicPr>
          <p:cNvPr id="4" name="Picture 3"/>
          <p:cNvPicPr>
            <a:picLocks noChangeAspect="1"/>
          </p:cNvPicPr>
          <p:nvPr/>
        </p:nvPicPr>
        <p:blipFill>
          <a:blip r:embed="rId2"/>
          <a:stretch>
            <a:fillRect/>
          </a:stretch>
        </p:blipFill>
        <p:spPr>
          <a:xfrm>
            <a:off x="6005447" y="4572001"/>
            <a:ext cx="4224469" cy="3920551"/>
          </a:xfrm>
          <a:prstGeom prst="rect">
            <a:avLst/>
          </a:prstGeom>
        </p:spPr>
      </p:pic>
    </p:spTree>
    <p:extLst>
      <p:ext uri="{BB962C8B-B14F-4D97-AF65-F5344CB8AC3E}">
        <p14:creationId xmlns:p14="http://schemas.microsoft.com/office/powerpoint/2010/main" val="2000171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a:t>
            </a:r>
          </a:p>
        </p:txBody>
      </p:sp>
      <p:sp>
        <p:nvSpPr>
          <p:cNvPr id="3" name="Content Placeholder 2"/>
          <p:cNvSpPr>
            <a:spLocks noGrp="1"/>
          </p:cNvSpPr>
          <p:nvPr>
            <p:ph idx="1"/>
          </p:nvPr>
        </p:nvSpPr>
        <p:spPr/>
        <p:txBody>
          <a:bodyPr/>
          <a:lstStyle/>
          <a:p>
            <a:r>
              <a:rPr lang="en-US" dirty="0"/>
              <a:t>I studied at a school</a:t>
            </a:r>
            <a:r>
              <a:rPr lang="en-US"/>
              <a:t>/college/university </a:t>
            </a:r>
            <a:r>
              <a:rPr lang="en-US" dirty="0"/>
              <a:t>where doing ______________ is acceptable. So I assumed doing this at The University of Adelaide is also acceptable.</a:t>
            </a:r>
          </a:p>
        </p:txBody>
      </p:sp>
      <p:pic>
        <p:nvPicPr>
          <p:cNvPr id="4" name="Picture 3"/>
          <p:cNvPicPr>
            <a:picLocks noChangeAspect="1"/>
          </p:cNvPicPr>
          <p:nvPr/>
        </p:nvPicPr>
        <p:blipFill>
          <a:blip r:embed="rId2"/>
          <a:stretch>
            <a:fillRect/>
          </a:stretch>
        </p:blipFill>
        <p:spPr>
          <a:xfrm>
            <a:off x="6005447" y="4572001"/>
            <a:ext cx="4224469" cy="3920551"/>
          </a:xfrm>
          <a:prstGeom prst="rect">
            <a:avLst/>
          </a:prstGeom>
        </p:spPr>
      </p:pic>
    </p:spTree>
    <p:extLst>
      <p:ext uri="{BB962C8B-B14F-4D97-AF65-F5344CB8AC3E}">
        <p14:creationId xmlns:p14="http://schemas.microsoft.com/office/powerpoint/2010/main" val="2272128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defRPr/>
            </a:pPr>
            <a:r>
              <a:rPr lang="en-US" dirty="0">
                <a:latin typeface="Georgia"/>
                <a:ea typeface="ＭＳ Ｐゴシック" charset="0"/>
                <a:cs typeface="Georgia"/>
              </a:rPr>
              <a:t>How to avoid plagiarism/collusion</a:t>
            </a:r>
          </a:p>
        </p:txBody>
      </p:sp>
      <p:sp>
        <p:nvSpPr>
          <p:cNvPr id="49154" name="Content Placeholder 2"/>
          <p:cNvSpPr>
            <a:spLocks noGrp="1"/>
          </p:cNvSpPr>
          <p:nvPr>
            <p:ph idx="1"/>
          </p:nvPr>
        </p:nvSpPr>
        <p:spPr/>
        <p:txBody>
          <a:bodyPr>
            <a:noAutofit/>
          </a:bodyPr>
          <a:lstStyle/>
          <a:p>
            <a:r>
              <a:rPr lang="en-US" dirty="0">
                <a:latin typeface="Georgia"/>
                <a:ea typeface="ＭＳ Ｐゴシック" charset="0"/>
                <a:cs typeface="Georgia"/>
              </a:rPr>
              <a:t>If you get stuck, seek help from the lecturer, tutor or </a:t>
            </a:r>
            <a:r>
              <a:rPr lang="en-US" dirty="0" err="1">
                <a:latin typeface="Georgia"/>
                <a:ea typeface="ＭＳ Ｐゴシック" charset="0"/>
                <a:cs typeface="Georgia"/>
              </a:rPr>
              <a:t>prac</a:t>
            </a:r>
            <a:r>
              <a:rPr lang="en-US" dirty="0">
                <a:latin typeface="Georgia"/>
                <a:ea typeface="ＭＳ Ｐゴシック" charset="0"/>
                <a:cs typeface="Georgia"/>
              </a:rPr>
              <a:t> demonstrator rather than copying from someone else.</a:t>
            </a:r>
          </a:p>
          <a:p>
            <a:r>
              <a:rPr lang="en-US" dirty="0">
                <a:solidFill>
                  <a:srgbClr val="FF0000"/>
                </a:solidFill>
                <a:latin typeface="Georgia"/>
                <a:ea typeface="ＭＳ Ｐゴシック" charset="0"/>
                <a:cs typeface="Georgia"/>
              </a:rPr>
              <a:t>Starting your work</a:t>
            </a:r>
            <a:r>
              <a:rPr lang="en-US" dirty="0">
                <a:latin typeface="Georgia"/>
                <a:ea typeface="ＭＳ Ｐゴシック" charset="0"/>
                <a:cs typeface="Georgia"/>
              </a:rPr>
              <a:t> early will help you to avoid getting stuck at the last minute.</a:t>
            </a:r>
          </a:p>
        </p:txBody>
      </p:sp>
      <p:sp>
        <p:nvSpPr>
          <p:cNvPr id="8" name="TextBox 7"/>
          <p:cNvSpPr txBox="1"/>
          <p:nvPr/>
        </p:nvSpPr>
        <p:spPr>
          <a:xfrm>
            <a:off x="3509169" y="4764021"/>
            <a:ext cx="9217024" cy="1569660"/>
          </a:xfrm>
          <a:prstGeom prst="rect">
            <a:avLst/>
          </a:prstGeom>
          <a:solidFill>
            <a:srgbClr val="FF0000"/>
          </a:solidFill>
        </p:spPr>
        <p:txBody>
          <a:bodyPr wrap="square">
            <a:spAutoFit/>
          </a:bodyPr>
          <a:lstStyle/>
          <a:p>
            <a:r>
              <a:rPr lang="en-AU" sz="4800" b="1" dirty="0"/>
              <a:t>When in doubt, ask your lecturer.</a:t>
            </a:r>
          </a:p>
        </p:txBody>
      </p:sp>
    </p:spTree>
    <p:extLst>
      <p:ext uri="{BB962C8B-B14F-4D97-AF65-F5344CB8AC3E}">
        <p14:creationId xmlns:p14="http://schemas.microsoft.com/office/powerpoint/2010/main" val="10558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Submission </a:t>
            </a:r>
            <a:r>
              <a:rPr lang="en-US" dirty="0" err="1"/>
              <a:t>practicals</a:t>
            </a:r>
            <a:r>
              <a:rPr lang="en-US" dirty="0"/>
              <a:t> / practical examinations</a:t>
            </a:r>
          </a:p>
        </p:txBody>
      </p:sp>
      <p:sp>
        <p:nvSpPr>
          <p:cNvPr id="4" name="Footer Placeholder 3"/>
          <p:cNvSpPr>
            <a:spLocks noGrp="1"/>
          </p:cNvSpPr>
          <p:nvPr>
            <p:ph type="ftr" sz="quarter" idx="4294967295"/>
          </p:nvPr>
        </p:nvSpPr>
        <p:spPr>
          <a:xfrm>
            <a:off x="2021681" y="8597901"/>
            <a:ext cx="3860800" cy="486833"/>
          </a:xfrm>
        </p:spPr>
        <p:txBody>
          <a:bodyPr/>
          <a:lstStyle/>
          <a:p>
            <a:r>
              <a:rPr lang="en-AU"/>
              <a:t>University of Adelaide</a:t>
            </a:r>
            <a:endParaRPr lang="en-AU" dirty="0"/>
          </a:p>
        </p:txBody>
      </p:sp>
      <p:sp>
        <p:nvSpPr>
          <p:cNvPr id="5" name="Slide Number Placeholder 4"/>
          <p:cNvSpPr>
            <a:spLocks noGrp="1"/>
          </p:cNvSpPr>
          <p:nvPr>
            <p:ph type="sldNum" sz="quarter" idx="4294967295"/>
          </p:nvPr>
        </p:nvSpPr>
        <p:spPr>
          <a:xfrm>
            <a:off x="11368881" y="8597901"/>
            <a:ext cx="2844800" cy="486833"/>
          </a:xfrm>
        </p:spPr>
        <p:txBody>
          <a:bodyPr/>
          <a:lstStyle/>
          <a:p>
            <a:fld id="{7E8AFECB-488C-4862-A863-69DB259C81CD}" type="slidenum">
              <a:rPr lang="en-AU" smtClean="0"/>
              <a:pPr/>
              <a:t>54</a:t>
            </a:fld>
            <a:endParaRPr lang="en-AU" dirty="0"/>
          </a:p>
        </p:txBody>
      </p:sp>
      <p:sp>
        <p:nvSpPr>
          <p:cNvPr id="2" name="Text Placeholder 1"/>
          <p:cNvSpPr>
            <a:spLocks noGrp="1"/>
          </p:cNvSpPr>
          <p:nvPr>
            <p:ph type="body" idx="1"/>
          </p:nvPr>
        </p:nvSpPr>
        <p:spPr/>
        <p:txBody>
          <a:bodyPr/>
          <a:lstStyle/>
          <a:p>
            <a:endParaRPr lang="en-AU"/>
          </a:p>
        </p:txBody>
      </p:sp>
    </p:spTree>
    <p:extLst>
      <p:ext uri="{BB962C8B-B14F-4D97-AF65-F5344CB8AC3E}">
        <p14:creationId xmlns:p14="http://schemas.microsoft.com/office/powerpoint/2010/main" val="26601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30A2-23B5-6B4B-9793-39C39EBF3BC3}"/>
              </a:ext>
            </a:extLst>
          </p:cNvPr>
          <p:cNvSpPr>
            <a:spLocks noGrp="1"/>
          </p:cNvSpPr>
          <p:nvPr>
            <p:ph type="title"/>
          </p:nvPr>
        </p:nvSpPr>
        <p:spPr/>
        <p:txBody>
          <a:bodyPr/>
          <a:lstStyle/>
          <a:p>
            <a:r>
              <a:rPr lang="en-US" dirty="0"/>
              <a:t>How to Submit your </a:t>
            </a:r>
            <a:r>
              <a:rPr lang="en-US" dirty="0" err="1"/>
              <a:t>Practicals</a:t>
            </a:r>
            <a:endParaRPr lang="en-US" dirty="0"/>
          </a:p>
        </p:txBody>
      </p:sp>
      <p:sp>
        <p:nvSpPr>
          <p:cNvPr id="5" name="Footer Placeholder 4">
            <a:extLst>
              <a:ext uri="{FF2B5EF4-FFF2-40B4-BE49-F238E27FC236}">
                <a16:creationId xmlns:a16="http://schemas.microsoft.com/office/drawing/2014/main" id="{6E9BE703-909E-5241-9BBA-C297628AC501}"/>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88D2EBDD-455D-2B4A-B38A-2B79B6327D55}"/>
              </a:ext>
            </a:extLst>
          </p:cNvPr>
          <p:cNvSpPr>
            <a:spLocks noGrp="1"/>
          </p:cNvSpPr>
          <p:nvPr>
            <p:ph type="sldNum" sz="quarter" idx="12"/>
          </p:nvPr>
        </p:nvSpPr>
        <p:spPr/>
        <p:txBody>
          <a:bodyPr/>
          <a:lstStyle/>
          <a:p>
            <a:fld id="{7E8AFECB-488C-4862-A863-69DB259C81CD}" type="slidenum">
              <a:rPr lang="en-AU" smtClean="0"/>
              <a:t>55</a:t>
            </a:fld>
            <a:endParaRPr lang="en-AU"/>
          </a:p>
        </p:txBody>
      </p:sp>
      <p:sp>
        <p:nvSpPr>
          <p:cNvPr id="7" name="Content Placeholder 6">
            <a:extLst>
              <a:ext uri="{FF2B5EF4-FFF2-40B4-BE49-F238E27FC236}">
                <a16:creationId xmlns:a16="http://schemas.microsoft.com/office/drawing/2014/main" id="{30AB2355-87F9-7248-BF05-FDD047A516E5}"/>
              </a:ext>
            </a:extLst>
          </p:cNvPr>
          <p:cNvSpPr>
            <a:spLocks noGrp="1"/>
          </p:cNvSpPr>
          <p:nvPr>
            <p:ph sz="half" idx="1"/>
          </p:nvPr>
        </p:nvSpPr>
        <p:spPr>
          <a:xfrm>
            <a:off x="2631281" y="1883702"/>
            <a:ext cx="11247040" cy="6284516"/>
          </a:xfrm>
        </p:spPr>
        <p:txBody>
          <a:bodyPr/>
          <a:lstStyle/>
          <a:p>
            <a:r>
              <a:rPr lang="en-US" dirty="0"/>
              <a:t>This semester we will be trialing a new submission system in this course called </a:t>
            </a:r>
            <a:r>
              <a:rPr lang="en-US" dirty="0" err="1"/>
              <a:t>Gradescope</a:t>
            </a:r>
            <a:r>
              <a:rPr lang="en-US" dirty="0"/>
              <a:t>.  See your first practical for more information.</a:t>
            </a:r>
          </a:p>
        </p:txBody>
      </p:sp>
    </p:spTree>
    <p:extLst>
      <p:ext uri="{BB962C8B-B14F-4D97-AF65-F5344CB8AC3E}">
        <p14:creationId xmlns:p14="http://schemas.microsoft.com/office/powerpoint/2010/main" val="129069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214C-6208-D246-BFDB-F6DCDADBA6A0}"/>
              </a:ext>
            </a:extLst>
          </p:cNvPr>
          <p:cNvSpPr>
            <a:spLocks noGrp="1"/>
          </p:cNvSpPr>
          <p:nvPr>
            <p:ph type="title"/>
          </p:nvPr>
        </p:nvSpPr>
        <p:spPr/>
        <p:txBody>
          <a:bodyPr/>
          <a:lstStyle/>
          <a:p>
            <a:r>
              <a:rPr lang="en-US" dirty="0"/>
              <a:t>SVN</a:t>
            </a:r>
          </a:p>
        </p:txBody>
      </p:sp>
      <p:sp>
        <p:nvSpPr>
          <p:cNvPr id="3" name="Content Placeholder 2">
            <a:extLst>
              <a:ext uri="{FF2B5EF4-FFF2-40B4-BE49-F238E27FC236}">
                <a16:creationId xmlns:a16="http://schemas.microsoft.com/office/drawing/2014/main" id="{B9001A4C-31AE-0147-BEFA-87AEF0A7615B}"/>
              </a:ext>
            </a:extLst>
          </p:cNvPr>
          <p:cNvSpPr>
            <a:spLocks noGrp="1"/>
          </p:cNvSpPr>
          <p:nvPr>
            <p:ph idx="1"/>
          </p:nvPr>
        </p:nvSpPr>
        <p:spPr/>
        <p:txBody>
          <a:bodyPr>
            <a:normAutofit fontScale="62500" lnSpcReduction="20000"/>
          </a:bodyPr>
          <a:lstStyle/>
          <a:p>
            <a:r>
              <a:rPr lang="en-US" dirty="0"/>
              <a:t>You know what exactly the repository address of your assignment needs to be (from web-submission)</a:t>
            </a:r>
          </a:p>
          <a:p>
            <a:r>
              <a:rPr lang="en-US" dirty="0"/>
              <a:t>Use </a:t>
            </a:r>
            <a:r>
              <a:rPr lang="en-US" dirty="0" err="1"/>
              <a:t>svn</a:t>
            </a:r>
            <a:r>
              <a:rPr lang="en-US" dirty="0"/>
              <a:t> commands to make that folder </a:t>
            </a:r>
          </a:p>
          <a:p>
            <a:pPr marL="609585" lvl="1">
              <a:buNone/>
            </a:pPr>
            <a:r>
              <a:rPr lang="en-US" dirty="0" err="1"/>
              <a:t>svn</a:t>
            </a:r>
            <a:r>
              <a:rPr lang="en-US" dirty="0"/>
              <a:t> </a:t>
            </a:r>
            <a:r>
              <a:rPr lang="en-US" dirty="0" err="1"/>
              <a:t>mkdir</a:t>
            </a:r>
            <a:r>
              <a:rPr lang="en-US" dirty="0"/>
              <a:t> </a:t>
            </a:r>
            <a:r>
              <a:rPr lang="en-US" dirty="0">
                <a:solidFill>
                  <a:schemeClr val="tx2"/>
                </a:solidFill>
              </a:rPr>
              <a:t>--parents https://version-</a:t>
            </a:r>
            <a:r>
              <a:rPr lang="en-US" dirty="0" err="1">
                <a:solidFill>
                  <a:schemeClr val="tx2"/>
                </a:solidFill>
              </a:rPr>
              <a:t>control.adelaide.edu.au</a:t>
            </a:r>
            <a:r>
              <a:rPr lang="en-US" dirty="0">
                <a:solidFill>
                  <a:schemeClr val="tx2"/>
                </a:solidFill>
              </a:rPr>
              <a:t>/</a:t>
            </a:r>
            <a:r>
              <a:rPr lang="en-US" dirty="0" err="1">
                <a:solidFill>
                  <a:schemeClr val="tx2"/>
                </a:solidFill>
              </a:rPr>
              <a:t>svn</a:t>
            </a:r>
            <a:r>
              <a:rPr lang="en-US" dirty="0">
                <a:solidFill>
                  <a:schemeClr val="tx2"/>
                </a:solidFill>
              </a:rPr>
              <a:t> /</a:t>
            </a:r>
            <a:r>
              <a:rPr lang="en-US" dirty="0" err="1">
                <a:solidFill>
                  <a:schemeClr val="tx2"/>
                </a:solidFill>
              </a:rPr>
              <a:t>aXXXXXXX</a:t>
            </a:r>
            <a:r>
              <a:rPr lang="en-US" dirty="0">
                <a:solidFill>
                  <a:schemeClr val="tx2"/>
                </a:solidFill>
              </a:rPr>
              <a:t>/what/ever/you/want </a:t>
            </a:r>
            <a:r>
              <a:rPr lang="en-US" dirty="0"/>
              <a:t>-m “must have some comments”</a:t>
            </a:r>
          </a:p>
          <a:p>
            <a:pPr lvl="1"/>
            <a:r>
              <a:rPr lang="en-US" dirty="0"/>
              <a:t>Either from your own terminal</a:t>
            </a:r>
          </a:p>
          <a:p>
            <a:pPr lvl="1"/>
            <a:r>
              <a:rPr lang="en-US" dirty="0"/>
              <a:t>Or from the server, which you connect to by </a:t>
            </a:r>
            <a:r>
              <a:rPr lang="en-US" dirty="0" err="1"/>
              <a:t>ssh</a:t>
            </a:r>
            <a:r>
              <a:rPr lang="en-US" dirty="0"/>
              <a:t>. If you have windows, use Putty (a free </a:t>
            </a:r>
            <a:r>
              <a:rPr lang="en-US" dirty="0" err="1"/>
              <a:t>ssh</a:t>
            </a:r>
            <a:r>
              <a:rPr lang="en-US" dirty="0"/>
              <a:t> client) to connect to the server through </a:t>
            </a:r>
            <a:r>
              <a:rPr lang="en-US" dirty="0" err="1"/>
              <a:t>ssh</a:t>
            </a:r>
            <a:endParaRPr lang="en-US" dirty="0"/>
          </a:p>
          <a:p>
            <a:r>
              <a:rPr lang="en-US" dirty="0"/>
              <a:t>If you don’t have a working copy, check out this folder (or one of the parents) to get a fresh working copy of that</a:t>
            </a:r>
          </a:p>
          <a:p>
            <a:pPr marL="609585" lvl="1">
              <a:buNone/>
            </a:pPr>
            <a:r>
              <a:rPr lang="en-US" dirty="0" err="1"/>
              <a:t>svn</a:t>
            </a:r>
            <a:r>
              <a:rPr lang="en-US" dirty="0"/>
              <a:t> co </a:t>
            </a:r>
            <a:r>
              <a:rPr lang="en-US" dirty="0">
                <a:solidFill>
                  <a:schemeClr val="tx2"/>
                </a:solidFill>
              </a:rPr>
              <a:t>https://version-</a:t>
            </a:r>
            <a:r>
              <a:rPr lang="en-US" dirty="0" err="1">
                <a:solidFill>
                  <a:schemeClr val="tx2"/>
                </a:solidFill>
              </a:rPr>
              <a:t>control.adelaide.edu.au</a:t>
            </a:r>
            <a:r>
              <a:rPr lang="en-US" dirty="0">
                <a:solidFill>
                  <a:schemeClr val="tx2"/>
                </a:solidFill>
              </a:rPr>
              <a:t>/</a:t>
            </a:r>
            <a:r>
              <a:rPr lang="en-US" dirty="0" err="1">
                <a:solidFill>
                  <a:schemeClr val="tx2"/>
                </a:solidFill>
              </a:rPr>
              <a:t>svn</a:t>
            </a:r>
            <a:r>
              <a:rPr lang="en-US" dirty="0">
                <a:solidFill>
                  <a:schemeClr val="tx2"/>
                </a:solidFill>
              </a:rPr>
              <a:t> /</a:t>
            </a:r>
            <a:r>
              <a:rPr lang="en-US" dirty="0" err="1">
                <a:solidFill>
                  <a:schemeClr val="tx2"/>
                </a:solidFill>
              </a:rPr>
              <a:t>aXXXXXXX</a:t>
            </a:r>
            <a:r>
              <a:rPr lang="en-US" dirty="0">
                <a:solidFill>
                  <a:schemeClr val="tx2"/>
                </a:solidFill>
              </a:rPr>
              <a:t>/what/ever/you/want</a:t>
            </a:r>
            <a:r>
              <a:rPr lang="en-US" dirty="0"/>
              <a:t> </a:t>
            </a:r>
            <a:r>
              <a:rPr lang="en-US" dirty="0" err="1">
                <a:solidFill>
                  <a:srgbClr val="00B050"/>
                </a:solidFill>
              </a:rPr>
              <a:t>localFolderAddress</a:t>
            </a:r>
            <a:endParaRPr lang="en-US" dirty="0">
              <a:solidFill>
                <a:srgbClr val="00B050"/>
              </a:solidFill>
            </a:endParaRPr>
          </a:p>
          <a:p>
            <a:pPr lvl="1"/>
            <a:r>
              <a:rPr lang="en-US" dirty="0"/>
              <a:t>Either on your own computer</a:t>
            </a:r>
          </a:p>
          <a:p>
            <a:pPr lvl="1"/>
            <a:r>
              <a:rPr lang="en-US" dirty="0"/>
              <a:t>Or on the server (first use </a:t>
            </a:r>
            <a:r>
              <a:rPr lang="en-US" dirty="0" err="1"/>
              <a:t>ssh</a:t>
            </a:r>
            <a:r>
              <a:rPr lang="en-US" dirty="0"/>
              <a:t> to connect)</a:t>
            </a:r>
          </a:p>
        </p:txBody>
      </p:sp>
      <p:sp>
        <p:nvSpPr>
          <p:cNvPr id="4" name="Footer Placeholder 3">
            <a:extLst>
              <a:ext uri="{FF2B5EF4-FFF2-40B4-BE49-F238E27FC236}">
                <a16:creationId xmlns:a16="http://schemas.microsoft.com/office/drawing/2014/main" id="{0E95D29E-7667-ED47-A8C1-2F8215BA2D1F}"/>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12170680-27FA-C740-911F-8AE45EF0D3BD}"/>
              </a:ext>
            </a:extLst>
          </p:cNvPr>
          <p:cNvSpPr>
            <a:spLocks noGrp="1"/>
          </p:cNvSpPr>
          <p:nvPr>
            <p:ph type="sldNum" sz="quarter" idx="12"/>
          </p:nvPr>
        </p:nvSpPr>
        <p:spPr/>
        <p:txBody>
          <a:bodyPr/>
          <a:lstStyle/>
          <a:p>
            <a:fld id="{7E8AFECB-488C-4862-A863-69DB259C81CD}" type="slidenum">
              <a:rPr lang="en-AU" smtClean="0"/>
              <a:t>56</a:t>
            </a:fld>
            <a:endParaRPr lang="en-AU" dirty="0"/>
          </a:p>
        </p:txBody>
      </p:sp>
    </p:spTree>
    <p:extLst>
      <p:ext uri="{BB962C8B-B14F-4D97-AF65-F5344CB8AC3E}">
        <p14:creationId xmlns:p14="http://schemas.microsoft.com/office/powerpoint/2010/main" val="699197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214C-6208-D246-BFDB-F6DCDADBA6A0}"/>
              </a:ext>
            </a:extLst>
          </p:cNvPr>
          <p:cNvSpPr>
            <a:spLocks noGrp="1"/>
          </p:cNvSpPr>
          <p:nvPr>
            <p:ph type="title"/>
          </p:nvPr>
        </p:nvSpPr>
        <p:spPr/>
        <p:txBody>
          <a:bodyPr/>
          <a:lstStyle/>
          <a:p>
            <a:r>
              <a:rPr lang="en-US" dirty="0"/>
              <a:t>SVN</a:t>
            </a:r>
          </a:p>
        </p:txBody>
      </p:sp>
      <p:sp>
        <p:nvSpPr>
          <p:cNvPr id="3" name="Content Placeholder 2">
            <a:extLst>
              <a:ext uri="{FF2B5EF4-FFF2-40B4-BE49-F238E27FC236}">
                <a16:creationId xmlns:a16="http://schemas.microsoft.com/office/drawing/2014/main" id="{B9001A4C-31AE-0147-BEFA-87AEF0A7615B}"/>
              </a:ext>
            </a:extLst>
          </p:cNvPr>
          <p:cNvSpPr>
            <a:spLocks noGrp="1"/>
          </p:cNvSpPr>
          <p:nvPr>
            <p:ph idx="1"/>
          </p:nvPr>
        </p:nvSpPr>
        <p:spPr>
          <a:xfrm>
            <a:off x="2631281" y="1883702"/>
            <a:ext cx="10972800" cy="6713967"/>
          </a:xfrm>
        </p:spPr>
        <p:txBody>
          <a:bodyPr>
            <a:normAutofit fontScale="92500" lnSpcReduction="20000"/>
          </a:bodyPr>
          <a:lstStyle/>
          <a:p>
            <a:r>
              <a:rPr lang="en-US" dirty="0"/>
              <a:t>If you already have a working copy of one of the parent folders, </a:t>
            </a:r>
          </a:p>
          <a:p>
            <a:pPr lvl="1"/>
            <a:r>
              <a:rPr lang="en-US" dirty="0"/>
              <a:t>Either make the assignment folder(s) locally and add them by </a:t>
            </a:r>
            <a:r>
              <a:rPr lang="en-US" dirty="0" err="1"/>
              <a:t>svn</a:t>
            </a:r>
            <a:r>
              <a:rPr lang="en-US" dirty="0"/>
              <a:t> commands</a:t>
            </a:r>
          </a:p>
          <a:p>
            <a:pPr lvl="2"/>
            <a:r>
              <a:rPr lang="en-US" dirty="0"/>
              <a:t>cd </a:t>
            </a:r>
            <a:r>
              <a:rPr lang="en-US" dirty="0" err="1"/>
              <a:t>ExistingParentFolder</a:t>
            </a:r>
            <a:endParaRPr lang="en-US" dirty="0"/>
          </a:p>
          <a:p>
            <a:pPr lvl="2"/>
            <a:r>
              <a:rPr lang="en-US" dirty="0" err="1"/>
              <a:t>svn</a:t>
            </a:r>
            <a:r>
              <a:rPr lang="en-US" dirty="0"/>
              <a:t> add </a:t>
            </a:r>
            <a:r>
              <a:rPr lang="en-US" dirty="0" err="1"/>
              <a:t>NewFolderName</a:t>
            </a:r>
            <a:endParaRPr lang="en-US" dirty="0"/>
          </a:p>
          <a:p>
            <a:pPr lvl="2"/>
            <a:r>
              <a:rPr lang="en-US" dirty="0" err="1"/>
              <a:t>svn</a:t>
            </a:r>
            <a:r>
              <a:rPr lang="en-US" dirty="0"/>
              <a:t> ci –m “comments”</a:t>
            </a:r>
          </a:p>
          <a:p>
            <a:pPr lvl="1"/>
            <a:r>
              <a:rPr lang="en-US" dirty="0"/>
              <a:t>Or use </a:t>
            </a:r>
            <a:r>
              <a:rPr lang="en-US" dirty="0" err="1"/>
              <a:t>svn</a:t>
            </a:r>
            <a:r>
              <a:rPr lang="en-US" dirty="0"/>
              <a:t> commands to make that folder(s) on the server</a:t>
            </a:r>
          </a:p>
          <a:p>
            <a:pPr lvl="2"/>
            <a:r>
              <a:rPr lang="en-US" dirty="0"/>
              <a:t>Then update your working copy folder. You will see the new directory in that </a:t>
            </a:r>
          </a:p>
          <a:p>
            <a:pPr lvl="3"/>
            <a:r>
              <a:rPr lang="en-US" dirty="0"/>
              <a:t>cd </a:t>
            </a:r>
            <a:r>
              <a:rPr lang="en-US" dirty="0" err="1"/>
              <a:t>ExistingParentFolder</a:t>
            </a:r>
            <a:endParaRPr lang="en-US" dirty="0"/>
          </a:p>
          <a:p>
            <a:pPr lvl="3"/>
            <a:r>
              <a:rPr lang="en-US" dirty="0" err="1"/>
              <a:t>svn</a:t>
            </a:r>
            <a:r>
              <a:rPr lang="en-US" dirty="0"/>
              <a:t> update</a:t>
            </a:r>
          </a:p>
          <a:p>
            <a:r>
              <a:rPr lang="en-US" dirty="0"/>
              <a:t>Try not to have more than one working copy. </a:t>
            </a:r>
          </a:p>
          <a:p>
            <a:endParaRPr lang="en-US" dirty="0"/>
          </a:p>
          <a:p>
            <a:pPr lvl="2"/>
            <a:endParaRPr lang="en-US" dirty="0"/>
          </a:p>
        </p:txBody>
      </p:sp>
      <p:sp>
        <p:nvSpPr>
          <p:cNvPr id="4" name="Footer Placeholder 3">
            <a:extLst>
              <a:ext uri="{FF2B5EF4-FFF2-40B4-BE49-F238E27FC236}">
                <a16:creationId xmlns:a16="http://schemas.microsoft.com/office/drawing/2014/main" id="{0E95D29E-7667-ED47-A8C1-2F8215BA2D1F}"/>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12170680-27FA-C740-911F-8AE45EF0D3BD}"/>
              </a:ext>
            </a:extLst>
          </p:cNvPr>
          <p:cNvSpPr>
            <a:spLocks noGrp="1"/>
          </p:cNvSpPr>
          <p:nvPr>
            <p:ph type="sldNum" sz="quarter" idx="12"/>
          </p:nvPr>
        </p:nvSpPr>
        <p:spPr/>
        <p:txBody>
          <a:bodyPr/>
          <a:lstStyle/>
          <a:p>
            <a:fld id="{7E8AFECB-488C-4862-A863-69DB259C81CD}" type="slidenum">
              <a:rPr lang="en-AU" smtClean="0"/>
              <a:t>57</a:t>
            </a:fld>
            <a:endParaRPr lang="en-AU" dirty="0"/>
          </a:p>
        </p:txBody>
      </p:sp>
    </p:spTree>
    <p:extLst>
      <p:ext uri="{BB962C8B-B14F-4D97-AF65-F5344CB8AC3E}">
        <p14:creationId xmlns:p14="http://schemas.microsoft.com/office/powerpoint/2010/main" val="1831616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450D-3EB2-E141-AE14-CAFB9140C29A}"/>
              </a:ext>
            </a:extLst>
          </p:cNvPr>
          <p:cNvSpPr>
            <a:spLocks noGrp="1"/>
          </p:cNvSpPr>
          <p:nvPr>
            <p:ph type="title"/>
          </p:nvPr>
        </p:nvSpPr>
        <p:spPr/>
        <p:txBody>
          <a:bodyPr/>
          <a:lstStyle/>
          <a:p>
            <a:r>
              <a:rPr lang="en-US" dirty="0"/>
              <a:t>Code on the server</a:t>
            </a:r>
          </a:p>
        </p:txBody>
      </p:sp>
      <p:sp>
        <p:nvSpPr>
          <p:cNvPr id="3" name="Content Placeholder 2">
            <a:extLst>
              <a:ext uri="{FF2B5EF4-FFF2-40B4-BE49-F238E27FC236}">
                <a16:creationId xmlns:a16="http://schemas.microsoft.com/office/drawing/2014/main" id="{2E9833C1-8E95-E64D-8180-EE7F8F5CCE72}"/>
              </a:ext>
            </a:extLst>
          </p:cNvPr>
          <p:cNvSpPr>
            <a:spLocks noGrp="1"/>
          </p:cNvSpPr>
          <p:nvPr>
            <p:ph idx="1"/>
          </p:nvPr>
        </p:nvSpPr>
        <p:spPr/>
        <p:txBody>
          <a:bodyPr/>
          <a:lstStyle/>
          <a:p>
            <a:r>
              <a:rPr lang="en-US" dirty="0"/>
              <a:t>If your working copy is on the server</a:t>
            </a:r>
          </a:p>
          <a:p>
            <a:pPr lvl="1"/>
            <a:r>
              <a:rPr lang="en-US" dirty="0" err="1"/>
              <a:t>ssh</a:t>
            </a:r>
            <a:r>
              <a:rPr lang="en-US" dirty="0"/>
              <a:t> to server each time you want to work on it</a:t>
            </a:r>
          </a:p>
          <a:p>
            <a:pPr lvl="1"/>
            <a:r>
              <a:rPr lang="en-US" dirty="0"/>
              <a:t>Go to your working copy folder</a:t>
            </a:r>
          </a:p>
          <a:p>
            <a:pPr lvl="1"/>
            <a:r>
              <a:rPr lang="en-US" dirty="0"/>
              <a:t>Use vim (or any other terminal-based text editor):</a:t>
            </a:r>
            <a:br>
              <a:rPr lang="en-US" dirty="0"/>
            </a:br>
            <a:r>
              <a:rPr lang="en-US" dirty="0"/>
              <a:t>vim </a:t>
            </a:r>
            <a:r>
              <a:rPr lang="en-US" dirty="0" err="1"/>
              <a:t>main.cpp</a:t>
            </a:r>
            <a:endParaRPr lang="en-US" dirty="0"/>
          </a:p>
          <a:p>
            <a:pPr lvl="1"/>
            <a:r>
              <a:rPr lang="en-US" dirty="0"/>
              <a:t>g++ -Wall </a:t>
            </a:r>
            <a:r>
              <a:rPr lang="en-US" dirty="0" err="1"/>
              <a:t>main.cpp</a:t>
            </a:r>
            <a:endParaRPr lang="en-US" dirty="0"/>
          </a:p>
          <a:p>
            <a:pPr lvl="1"/>
            <a:r>
              <a:rPr lang="en-US" dirty="0"/>
              <a:t>./</a:t>
            </a:r>
            <a:r>
              <a:rPr lang="en-US" dirty="0" err="1"/>
              <a:t>a.out</a:t>
            </a:r>
            <a:r>
              <a:rPr lang="en-US" dirty="0"/>
              <a:t> </a:t>
            </a:r>
          </a:p>
        </p:txBody>
      </p:sp>
      <p:sp>
        <p:nvSpPr>
          <p:cNvPr id="4" name="Footer Placeholder 3">
            <a:extLst>
              <a:ext uri="{FF2B5EF4-FFF2-40B4-BE49-F238E27FC236}">
                <a16:creationId xmlns:a16="http://schemas.microsoft.com/office/drawing/2014/main" id="{B443EA2A-1299-0E42-8EC2-248115A1AA4A}"/>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34A7077B-3D5A-9C43-838F-FDA762B1AD1E}"/>
              </a:ext>
            </a:extLst>
          </p:cNvPr>
          <p:cNvSpPr>
            <a:spLocks noGrp="1"/>
          </p:cNvSpPr>
          <p:nvPr>
            <p:ph type="sldNum" sz="quarter" idx="12"/>
          </p:nvPr>
        </p:nvSpPr>
        <p:spPr/>
        <p:txBody>
          <a:bodyPr/>
          <a:lstStyle/>
          <a:p>
            <a:fld id="{7E8AFECB-488C-4862-A863-69DB259C81CD}" type="slidenum">
              <a:rPr lang="en-AU" smtClean="0"/>
              <a:t>58</a:t>
            </a:fld>
            <a:endParaRPr lang="en-AU" dirty="0"/>
          </a:p>
        </p:txBody>
      </p:sp>
    </p:spTree>
    <p:extLst>
      <p:ext uri="{BB962C8B-B14F-4D97-AF65-F5344CB8AC3E}">
        <p14:creationId xmlns:p14="http://schemas.microsoft.com/office/powerpoint/2010/main" val="1569193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next?</a:t>
            </a:r>
          </a:p>
        </p:txBody>
      </p:sp>
      <p:sp>
        <p:nvSpPr>
          <p:cNvPr id="4" name="Footer Placeholder 3"/>
          <p:cNvSpPr>
            <a:spLocks noGrp="1"/>
          </p:cNvSpPr>
          <p:nvPr>
            <p:ph type="ftr" sz="quarter" idx="4294967295"/>
          </p:nvPr>
        </p:nvSpPr>
        <p:spPr>
          <a:xfrm>
            <a:off x="2021681" y="8597901"/>
            <a:ext cx="3860800" cy="486833"/>
          </a:xfrm>
        </p:spPr>
        <p:txBody>
          <a:bodyPr/>
          <a:lstStyle/>
          <a:p>
            <a:r>
              <a:rPr lang="en-AU"/>
              <a:t>University of Adelaide</a:t>
            </a:r>
            <a:endParaRPr lang="en-AU" dirty="0"/>
          </a:p>
        </p:txBody>
      </p:sp>
      <p:sp>
        <p:nvSpPr>
          <p:cNvPr id="5" name="Slide Number Placeholder 4"/>
          <p:cNvSpPr>
            <a:spLocks noGrp="1"/>
          </p:cNvSpPr>
          <p:nvPr>
            <p:ph type="sldNum" sz="quarter" idx="4294967295"/>
          </p:nvPr>
        </p:nvSpPr>
        <p:spPr>
          <a:xfrm>
            <a:off x="11368881" y="8597901"/>
            <a:ext cx="2844800" cy="486833"/>
          </a:xfrm>
        </p:spPr>
        <p:txBody>
          <a:bodyPr/>
          <a:lstStyle/>
          <a:p>
            <a:fld id="{7E8AFECB-488C-4862-A863-69DB259C81CD}" type="slidenum">
              <a:rPr lang="en-AU" smtClean="0"/>
              <a:pPr/>
              <a:t>59</a:t>
            </a:fld>
            <a:endParaRPr lang="en-AU" dirty="0"/>
          </a:p>
        </p:txBody>
      </p:sp>
      <p:sp>
        <p:nvSpPr>
          <p:cNvPr id="2" name="Text Placeholder 1"/>
          <p:cNvSpPr>
            <a:spLocks noGrp="1"/>
          </p:cNvSpPr>
          <p:nvPr>
            <p:ph type="body" idx="1"/>
          </p:nvPr>
        </p:nvSpPr>
        <p:spPr/>
        <p:txBody>
          <a:bodyPr/>
          <a:lstStyle/>
          <a:p>
            <a:endParaRPr lang="en-AU"/>
          </a:p>
        </p:txBody>
      </p:sp>
    </p:spTree>
    <p:extLst>
      <p:ext uri="{BB962C8B-B14F-4D97-AF65-F5344CB8AC3E}">
        <p14:creationId xmlns:p14="http://schemas.microsoft.com/office/powerpoint/2010/main" val="70042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9883"/>
            <a:ext cx="14220000" cy="1409700"/>
          </a:xfrm>
        </p:spPr>
        <p:txBody>
          <a:bodyPr/>
          <a:lstStyle/>
          <a:p>
            <a:r>
              <a:rPr lang="en-US" dirty="0"/>
              <a:t>Teaching Staff</a:t>
            </a:r>
          </a:p>
        </p:txBody>
      </p:sp>
      <p:sp>
        <p:nvSpPr>
          <p:cNvPr id="3" name="Content Placeholder 2"/>
          <p:cNvSpPr>
            <a:spLocks noGrp="1"/>
          </p:cNvSpPr>
          <p:nvPr>
            <p:ph sz="half" idx="1"/>
          </p:nvPr>
        </p:nvSpPr>
        <p:spPr>
          <a:xfrm>
            <a:off x="2644186" y="1826464"/>
            <a:ext cx="5950199" cy="4061144"/>
          </a:xfrm>
        </p:spPr>
        <p:txBody>
          <a:bodyPr>
            <a:normAutofit fontScale="62500" lnSpcReduction="20000"/>
          </a:bodyPr>
          <a:lstStyle/>
          <a:p>
            <a:pPr>
              <a:buNone/>
            </a:pPr>
            <a:r>
              <a:rPr lang="en-US" dirty="0"/>
              <a:t>Dr Cheryl Pope</a:t>
            </a:r>
          </a:p>
          <a:p>
            <a:pPr>
              <a:buNone/>
            </a:pPr>
            <a:r>
              <a:rPr lang="en-US" dirty="0"/>
              <a:t>Lecturer (weeks 1-3, 9-12) &amp; Course Coordinator</a:t>
            </a:r>
          </a:p>
          <a:p>
            <a:pPr>
              <a:buNone/>
            </a:pPr>
            <a:endParaRPr lang="en-US" dirty="0"/>
          </a:p>
          <a:p>
            <a:pPr>
              <a:buNone/>
            </a:pPr>
            <a:r>
              <a:rPr lang="en-US" dirty="0"/>
              <a:t>Dr Anna </a:t>
            </a:r>
            <a:r>
              <a:rPr lang="en-US" dirty="0" err="1"/>
              <a:t>Kalenkova</a:t>
            </a:r>
            <a:endParaRPr lang="en-US" dirty="0"/>
          </a:p>
          <a:p>
            <a:pPr>
              <a:buNone/>
            </a:pPr>
            <a:r>
              <a:rPr lang="en-US" dirty="0"/>
              <a:t>Lecturer (weeks 4-6)</a:t>
            </a:r>
          </a:p>
          <a:p>
            <a:pPr>
              <a:buNone/>
            </a:pPr>
            <a:endParaRPr lang="en-US" dirty="0"/>
          </a:p>
          <a:p>
            <a:pPr>
              <a:buNone/>
            </a:pPr>
            <a:r>
              <a:rPr lang="en-US" dirty="0" err="1"/>
              <a:t>Mr</a:t>
            </a:r>
            <a:r>
              <a:rPr lang="en-US" dirty="0"/>
              <a:t> Arie Bennett</a:t>
            </a:r>
          </a:p>
          <a:p>
            <a:pPr>
              <a:buNone/>
            </a:pPr>
            <a:r>
              <a:rPr lang="en-US" dirty="0"/>
              <a:t>Lecturer (weeks 7-8)</a:t>
            </a:r>
          </a:p>
          <a:p>
            <a:pPr>
              <a:buNone/>
            </a:pPr>
            <a:endParaRPr lang="en-US" dirty="0"/>
          </a:p>
        </p:txBody>
      </p:sp>
      <p:sp>
        <p:nvSpPr>
          <p:cNvPr id="4" name="Content Placeholder 3"/>
          <p:cNvSpPr>
            <a:spLocks noGrp="1"/>
          </p:cNvSpPr>
          <p:nvPr>
            <p:ph sz="half" idx="2"/>
          </p:nvPr>
        </p:nvSpPr>
        <p:spPr>
          <a:xfrm>
            <a:off x="2644187" y="5670306"/>
            <a:ext cx="8994343" cy="2461759"/>
          </a:xfrm>
        </p:spPr>
        <p:txBody>
          <a:bodyPr>
            <a:normAutofit fontScale="62500" lnSpcReduction="20000"/>
          </a:bodyPr>
          <a:lstStyle/>
          <a:p>
            <a:pPr>
              <a:buNone/>
            </a:pPr>
            <a:endParaRPr lang="en-US" dirty="0"/>
          </a:p>
          <a:p>
            <a:pPr>
              <a:buNone/>
            </a:pPr>
            <a:r>
              <a:rPr lang="en-US" dirty="0"/>
              <a:t>Practical Demonstrators / Workshop Supervisors:</a:t>
            </a:r>
          </a:p>
          <a:p>
            <a:r>
              <a:rPr lang="en-AU" dirty="0"/>
              <a:t>Shubham, </a:t>
            </a:r>
            <a:r>
              <a:rPr lang="en-AU" dirty="0" err="1"/>
              <a:t>Ashwinraj</a:t>
            </a:r>
            <a:r>
              <a:rPr lang="en-AU" dirty="0"/>
              <a:t>, </a:t>
            </a:r>
            <a:r>
              <a:rPr lang="en-AU" dirty="0" err="1"/>
              <a:t>Pranshu</a:t>
            </a:r>
            <a:r>
              <a:rPr lang="en-AU" dirty="0"/>
              <a:t>, </a:t>
            </a:r>
            <a:r>
              <a:rPr lang="en-AU" dirty="0" err="1"/>
              <a:t>Nhat</a:t>
            </a:r>
            <a:r>
              <a:rPr lang="en-AU" dirty="0"/>
              <a:t>, Surabhi, </a:t>
            </a:r>
            <a:r>
              <a:rPr lang="en-AU" dirty="0" err="1"/>
              <a:t>Vincy</a:t>
            </a:r>
            <a:r>
              <a:rPr lang="en-AU" dirty="0"/>
              <a:t>, Lachlan, Po-Chan</a:t>
            </a:r>
          </a:p>
          <a:p>
            <a:r>
              <a:rPr lang="en-AU" dirty="0"/>
              <a:t>Available </a:t>
            </a:r>
            <a:r>
              <a:rPr lang="en-AU" b="1" dirty="0"/>
              <a:t>only</a:t>
            </a:r>
            <a:r>
              <a:rPr lang="en-AU" dirty="0"/>
              <a:t> during scheduled practical/workshop sessions.</a:t>
            </a:r>
          </a:p>
        </p:txBody>
      </p:sp>
      <p:sp>
        <p:nvSpPr>
          <p:cNvPr id="5" name="Footer Placeholder 4"/>
          <p:cNvSpPr>
            <a:spLocks noGrp="1"/>
          </p:cNvSpPr>
          <p:nvPr>
            <p:ph type="ftr" sz="quarter" idx="11"/>
          </p:nvPr>
        </p:nvSpPr>
        <p:spPr/>
        <p:txBody>
          <a:bodyPr/>
          <a:lstStyle/>
          <a:p>
            <a:r>
              <a:rPr lang="en-AU" dirty="0"/>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6</a:t>
            </a:fld>
            <a:endParaRPr lang="en-AU" dirty="0"/>
          </a:p>
        </p:txBody>
      </p:sp>
      <p:sp>
        <p:nvSpPr>
          <p:cNvPr id="8" name="Content Placeholder 3"/>
          <p:cNvSpPr txBox="1">
            <a:spLocks/>
          </p:cNvSpPr>
          <p:nvPr/>
        </p:nvSpPr>
        <p:spPr>
          <a:xfrm>
            <a:off x="7637628" y="5021142"/>
            <a:ext cx="5737291" cy="336037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AU" sz="3200" dirty="0"/>
          </a:p>
        </p:txBody>
      </p:sp>
      <p:pic>
        <p:nvPicPr>
          <p:cNvPr id="9" name="Picture 8" descr="A person with long hair smiling&#10;&#10;Description automatically generated with medium confidence">
            <a:extLst>
              <a:ext uri="{FF2B5EF4-FFF2-40B4-BE49-F238E27FC236}">
                <a16:creationId xmlns:a16="http://schemas.microsoft.com/office/drawing/2014/main" id="{78709E31-A39D-2843-9777-2E82CE3D9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013" y="801441"/>
            <a:ext cx="1732153" cy="2749449"/>
          </a:xfrm>
          <a:prstGeom prst="rect">
            <a:avLst/>
          </a:prstGeom>
        </p:spPr>
      </p:pic>
      <p:pic>
        <p:nvPicPr>
          <p:cNvPr id="1026" name="Picture 2" descr="Arie Bennett">
            <a:extLst>
              <a:ext uri="{FF2B5EF4-FFF2-40B4-BE49-F238E27FC236}">
                <a16:creationId xmlns:a16="http://schemas.microsoft.com/office/drawing/2014/main" id="{024DBBE2-1355-8E7C-3AC5-672994391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8526" y="4261991"/>
            <a:ext cx="2167467" cy="2167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na Kalenkova">
            <a:extLst>
              <a:ext uri="{FF2B5EF4-FFF2-40B4-BE49-F238E27FC236}">
                <a16:creationId xmlns:a16="http://schemas.microsoft.com/office/drawing/2014/main" id="{7DAF3173-7562-DA90-9B57-1AD35243E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864" y="3037235"/>
            <a:ext cx="2167467" cy="216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8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75DC-D1F1-E71B-022F-ABE15DD5146A}"/>
              </a:ext>
            </a:extLst>
          </p:cNvPr>
          <p:cNvSpPr>
            <a:spLocks noGrp="1"/>
          </p:cNvSpPr>
          <p:nvPr>
            <p:ph type="title"/>
          </p:nvPr>
        </p:nvSpPr>
        <p:spPr>
          <a:xfrm>
            <a:off x="914399" y="780758"/>
            <a:ext cx="14220000" cy="1409700"/>
          </a:xfrm>
        </p:spPr>
        <p:txBody>
          <a:bodyPr/>
          <a:lstStyle/>
          <a:p>
            <a:r>
              <a:rPr lang="en-US" dirty="0"/>
              <a:t>Week 1 – all materials in Week 1 section</a:t>
            </a:r>
          </a:p>
        </p:txBody>
      </p:sp>
      <p:sp>
        <p:nvSpPr>
          <p:cNvPr id="3" name="Content Placeholder 2">
            <a:extLst>
              <a:ext uri="{FF2B5EF4-FFF2-40B4-BE49-F238E27FC236}">
                <a16:creationId xmlns:a16="http://schemas.microsoft.com/office/drawing/2014/main" id="{BED17A1F-5729-4992-F29F-24428DC34F4A}"/>
              </a:ext>
            </a:extLst>
          </p:cNvPr>
          <p:cNvSpPr>
            <a:spLocks noGrp="1"/>
          </p:cNvSpPr>
          <p:nvPr>
            <p:ph idx="1"/>
          </p:nvPr>
        </p:nvSpPr>
        <p:spPr>
          <a:xfrm>
            <a:off x="914399" y="1937239"/>
            <a:ext cx="14220000" cy="4674299"/>
          </a:xfrm>
        </p:spPr>
        <p:txBody>
          <a:bodyPr/>
          <a:lstStyle/>
          <a:p>
            <a:pPr marL="342900" indent="-342900">
              <a:buFont typeface="Arial" panose="020B0604020202020204" pitchFamily="34" charset="0"/>
              <a:buChar char="•"/>
            </a:pPr>
            <a:r>
              <a:rPr lang="en-US" sz="2400" dirty="0"/>
              <a:t>Lecture Monday</a:t>
            </a:r>
          </a:p>
          <a:p>
            <a:pPr marL="774900" lvl="2" indent="-342900"/>
            <a:r>
              <a:rPr lang="en-US" sz="2400" dirty="0"/>
              <a:t>Course Intro  </a:t>
            </a:r>
            <a:r>
              <a:rPr lang="en-US" sz="2400" dirty="0">
                <a:solidFill>
                  <a:srgbClr val="00B050"/>
                </a:solidFill>
              </a:rPr>
              <a:t>DONE</a:t>
            </a:r>
          </a:p>
          <a:p>
            <a:pPr marL="774900" lvl="2" indent="-342900"/>
            <a:r>
              <a:rPr lang="en-US" sz="2400" b="1" i="1" dirty="0"/>
              <a:t>Please complete the diagnostic quiz today</a:t>
            </a:r>
          </a:p>
          <a:p>
            <a:pPr marL="342900" indent="-342900">
              <a:buFont typeface="Arial" panose="020B0604020202020204" pitchFamily="34" charset="0"/>
              <a:buChar char="•"/>
            </a:pPr>
            <a:r>
              <a:rPr lang="en-US" sz="2400" dirty="0"/>
              <a:t>Lecture on Tuesday</a:t>
            </a:r>
          </a:p>
          <a:p>
            <a:pPr marL="774900" lvl="2" indent="-342900"/>
            <a:r>
              <a:rPr lang="en-US" sz="2400" dirty="0"/>
              <a:t>Review of diagnostic quiz and concepts</a:t>
            </a:r>
          </a:p>
          <a:p>
            <a:pPr marL="342900" indent="-342900">
              <a:buFont typeface="Arial" panose="020B0604020202020204" pitchFamily="34" charset="0"/>
              <a:buChar char="•"/>
            </a:pPr>
            <a:r>
              <a:rPr lang="en-US" sz="2400" dirty="0"/>
              <a:t> Lecture Wednesday</a:t>
            </a:r>
          </a:p>
          <a:p>
            <a:pPr marL="774900" lvl="2" indent="-342900"/>
            <a:r>
              <a:rPr lang="en-US" sz="2400" dirty="0"/>
              <a:t>Watch the Key Concepts Video on SOLID design before this lecture</a:t>
            </a:r>
          </a:p>
          <a:p>
            <a:pPr marL="774900" lvl="2" indent="-342900"/>
            <a:r>
              <a:rPr lang="en-US" sz="2400" dirty="0"/>
              <a:t>Examples and counter examples of SOLID design</a:t>
            </a:r>
          </a:p>
          <a:p>
            <a:pPr marL="342900" indent="-342900">
              <a:buFont typeface="Arial" panose="020B0604020202020204" pitchFamily="34" charset="0"/>
              <a:buChar char="•"/>
            </a:pPr>
            <a:r>
              <a:rPr lang="en-US" sz="2400" dirty="0"/>
              <a:t>If you plan to work from home, set up your laptop (info in practical 1 sheet)</a:t>
            </a:r>
          </a:p>
          <a:p>
            <a:pPr marL="342900" indent="-342900">
              <a:buFont typeface="Arial" panose="020B0604020202020204" pitchFamily="34" charset="0"/>
              <a:buChar char="•"/>
            </a:pPr>
            <a:r>
              <a:rPr lang="en-US" sz="2400" dirty="0"/>
              <a:t>First practical session </a:t>
            </a:r>
          </a:p>
          <a:p>
            <a:pPr marL="342900" lvl="1" indent="-342900">
              <a:buFont typeface="Arial" panose="020B0604020202020204" pitchFamily="34" charset="0"/>
              <a:buChar char="•"/>
            </a:pPr>
            <a:r>
              <a:rPr lang="en-US" sz="2400" dirty="0"/>
              <a:t>Work through the practical sheet.  </a:t>
            </a:r>
          </a:p>
          <a:p>
            <a:pPr marL="342900" lvl="1" indent="-342900">
              <a:buFont typeface="Arial" panose="020B0604020202020204" pitchFamily="34" charset="0"/>
              <a:buChar char="•"/>
            </a:pPr>
            <a:r>
              <a:rPr lang="en-US" sz="2400" dirty="0"/>
              <a:t>You may want to bring your laptop if you have any questions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9468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837095" y="3707905"/>
            <a:ext cx="9838796" cy="1816100"/>
          </a:xfrm>
        </p:spPr>
        <p:txBody>
          <a:bodyPr/>
          <a:lstStyle/>
          <a:p>
            <a:endParaRPr lang="en-US" dirty="0"/>
          </a:p>
        </p:txBody>
      </p:sp>
      <p:sp>
        <p:nvSpPr>
          <p:cNvPr id="4" name="Footer Placeholder 3"/>
          <p:cNvSpPr>
            <a:spLocks noGrp="1"/>
          </p:cNvSpPr>
          <p:nvPr>
            <p:ph type="ftr" sz="quarter" idx="4294967295"/>
          </p:nvPr>
        </p:nvSpPr>
        <p:spPr>
          <a:xfrm>
            <a:off x="2021681" y="8597901"/>
            <a:ext cx="3860800" cy="486833"/>
          </a:xfrm>
        </p:spPr>
        <p:txBody>
          <a:bodyPr/>
          <a:lstStyle/>
          <a:p>
            <a:r>
              <a:rPr lang="en-AU"/>
              <a:t>University of Adelaide</a:t>
            </a:r>
            <a:endParaRPr lang="en-AU" dirty="0"/>
          </a:p>
        </p:txBody>
      </p:sp>
      <p:sp>
        <p:nvSpPr>
          <p:cNvPr id="5" name="Slide Number Placeholder 4"/>
          <p:cNvSpPr>
            <a:spLocks noGrp="1"/>
          </p:cNvSpPr>
          <p:nvPr>
            <p:ph type="sldNum" sz="quarter" idx="4294967295"/>
          </p:nvPr>
        </p:nvSpPr>
        <p:spPr>
          <a:xfrm>
            <a:off x="11368881" y="8597901"/>
            <a:ext cx="2844800" cy="486833"/>
          </a:xfrm>
        </p:spPr>
        <p:txBody>
          <a:bodyPr/>
          <a:lstStyle/>
          <a:p>
            <a:fld id="{7E8AFECB-488C-4862-A863-69DB259C81CD}" type="slidenum">
              <a:rPr lang="en-AU" smtClean="0"/>
              <a:pPr/>
              <a:t>61</a:t>
            </a:fld>
            <a:endParaRPr lang="en-AU" dirty="0"/>
          </a:p>
        </p:txBody>
      </p:sp>
    </p:spTree>
    <p:extLst>
      <p:ext uri="{BB962C8B-B14F-4D97-AF65-F5344CB8AC3E}">
        <p14:creationId xmlns:p14="http://schemas.microsoft.com/office/powerpoint/2010/main" val="21587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08493"/>
            <a:ext cx="14220000" cy="1409700"/>
          </a:xfrm>
        </p:spPr>
        <p:txBody>
          <a:bodyPr>
            <a:normAutofit/>
          </a:bodyPr>
          <a:lstStyle/>
          <a:p>
            <a:r>
              <a:rPr lang="en-AU" dirty="0"/>
              <a:t>Course Organisation</a:t>
            </a:r>
          </a:p>
        </p:txBody>
      </p:sp>
      <p:sp>
        <p:nvSpPr>
          <p:cNvPr id="3" name="Content Placeholder 2"/>
          <p:cNvSpPr>
            <a:spLocks noGrp="1"/>
          </p:cNvSpPr>
          <p:nvPr>
            <p:ph sz="half" idx="1"/>
          </p:nvPr>
        </p:nvSpPr>
        <p:spPr>
          <a:xfrm>
            <a:off x="2631281" y="1883702"/>
            <a:ext cx="10574965" cy="6284516"/>
          </a:xfrm>
        </p:spPr>
        <p:txBody>
          <a:bodyPr>
            <a:normAutofit/>
          </a:bodyPr>
          <a:lstStyle/>
          <a:p>
            <a:pPr lvl="1"/>
            <a:r>
              <a:rPr lang="en-AU" b="1" dirty="0"/>
              <a:t>How the course is structured: </a:t>
            </a:r>
          </a:p>
          <a:p>
            <a:pPr lvl="2"/>
            <a:r>
              <a:rPr lang="en-AU" dirty="0"/>
              <a:t>Three hours of lectures (will include practice/examples) per week</a:t>
            </a:r>
          </a:p>
          <a:p>
            <a:pPr lvl="2"/>
            <a:r>
              <a:rPr lang="en-AU" dirty="0"/>
              <a:t>1 x 2 hour practical sessions every week.</a:t>
            </a:r>
          </a:p>
          <a:p>
            <a:pPr lvl="2"/>
            <a:r>
              <a:rPr lang="en-AU" dirty="0"/>
              <a:t>1 x 1 hour workshop every fortnight</a:t>
            </a:r>
          </a:p>
          <a:p>
            <a:pPr>
              <a:buNone/>
            </a:pPr>
            <a:endParaRPr lang="en-AU" dirty="0"/>
          </a:p>
        </p:txBody>
      </p:sp>
      <p:sp>
        <p:nvSpPr>
          <p:cNvPr id="4" name="Footer Placeholder 3"/>
          <p:cNvSpPr>
            <a:spLocks noGrp="1"/>
          </p:cNvSpPr>
          <p:nvPr>
            <p:ph type="ftr" sz="quarter" idx="11"/>
          </p:nvPr>
        </p:nvSpPr>
        <p:spPr/>
        <p:txBody>
          <a:bodyPr/>
          <a:lstStyle/>
          <a:p>
            <a:r>
              <a:rPr lang="en-AU" dirty="0"/>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pPr/>
              <a:t>7</a:t>
            </a:fld>
            <a:endParaRPr lang="en-AU"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2014" y="1499461"/>
            <a:ext cx="2870192" cy="356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lowchart: Alternate Process 16"/>
          <p:cNvSpPr>
            <a:spLocks noChangeArrowheads="1"/>
          </p:cNvSpPr>
          <p:nvPr/>
        </p:nvSpPr>
        <p:spPr bwMode="auto">
          <a:xfrm>
            <a:off x="4959394" y="6326947"/>
            <a:ext cx="1851092" cy="570104"/>
          </a:xfrm>
          <a:prstGeom prst="flowChartAlternateProcess">
            <a:avLst/>
          </a:prstGeom>
          <a:solidFill>
            <a:schemeClr val="accent1"/>
          </a:solidFill>
          <a:ln w="25400" cap="flat" cmpd="sng">
            <a:solidFill>
              <a:srgbClr val="395E8A"/>
            </a:solidFill>
            <a:miter lim="800000"/>
            <a:headEnd/>
            <a:tailEnd/>
          </a:ln>
        </p:spPr>
        <p:txBody>
          <a:bodyPr anchor="ctr"/>
          <a:lstStyle/>
          <a:p>
            <a:pPr algn="ctr"/>
            <a:r>
              <a:rPr lang="x-none" altLang="zh-CN" sz="2667">
                <a:solidFill>
                  <a:srgbClr val="E6E6E6"/>
                </a:solidFill>
              </a:rPr>
              <a:t>Practicals</a:t>
            </a:r>
          </a:p>
        </p:txBody>
      </p:sp>
      <p:sp>
        <p:nvSpPr>
          <p:cNvPr id="10" name="Flowchart: Alternate Process 14"/>
          <p:cNvSpPr>
            <a:spLocks noChangeArrowheads="1"/>
          </p:cNvSpPr>
          <p:nvPr/>
        </p:nvSpPr>
        <p:spPr bwMode="auto">
          <a:xfrm>
            <a:off x="3939640" y="4280915"/>
            <a:ext cx="1621764" cy="646696"/>
          </a:xfrm>
          <a:prstGeom prst="flowChartAlternateProcess">
            <a:avLst/>
          </a:prstGeom>
          <a:solidFill>
            <a:schemeClr val="accent1"/>
          </a:solidFill>
          <a:ln w="25400" cap="flat" cmpd="sng">
            <a:solidFill>
              <a:srgbClr val="395E8A"/>
            </a:solidFill>
            <a:miter lim="800000"/>
            <a:headEnd/>
            <a:tailEnd/>
          </a:ln>
        </p:spPr>
        <p:txBody>
          <a:bodyPr anchor="ctr"/>
          <a:lstStyle/>
          <a:p>
            <a:pPr algn="ctr"/>
            <a:r>
              <a:rPr lang="x-none" altLang="zh-CN" sz="2667">
                <a:solidFill>
                  <a:srgbClr val="E6E6E6"/>
                </a:solidFill>
              </a:rPr>
              <a:t>Lectures</a:t>
            </a:r>
          </a:p>
        </p:txBody>
      </p:sp>
      <p:sp>
        <p:nvSpPr>
          <p:cNvPr id="11" name="TextBox 31"/>
          <p:cNvSpPr>
            <a:spLocks noChangeArrowheads="1"/>
          </p:cNvSpPr>
          <p:nvPr/>
        </p:nvSpPr>
        <p:spPr bwMode="auto">
          <a:xfrm>
            <a:off x="1948778" y="5063416"/>
            <a:ext cx="2486129"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x-none" altLang="zh-CN" sz="2133" b="1" u="sng">
                <a:solidFill>
                  <a:srgbClr val="101010"/>
                </a:solidFill>
                <a:latin typeface="Calibri" charset="0"/>
                <a:ea typeface="Calibri" charset="0"/>
                <a:cs typeface="Calibri" charset="0"/>
                <a:sym typeface="Calibri" charset="0"/>
              </a:rPr>
              <a:t>Understand </a:t>
            </a:r>
            <a:r>
              <a:rPr lang="x-none" altLang="zh-CN" sz="2133" b="1">
                <a:solidFill>
                  <a:srgbClr val="101010"/>
                </a:solidFill>
                <a:latin typeface="Calibri" charset="0"/>
                <a:ea typeface="Calibri" charset="0"/>
                <a:cs typeface="Calibri" charset="0"/>
                <a:sym typeface="Calibri" charset="0"/>
              </a:rPr>
              <a:t>theory to answer questions</a:t>
            </a:r>
          </a:p>
        </p:txBody>
      </p:sp>
      <p:sp>
        <p:nvSpPr>
          <p:cNvPr id="17" name="TextBox 32"/>
          <p:cNvSpPr>
            <a:spLocks noChangeArrowheads="1"/>
          </p:cNvSpPr>
          <p:nvPr/>
        </p:nvSpPr>
        <p:spPr bwMode="auto">
          <a:xfrm>
            <a:off x="5642075" y="5077257"/>
            <a:ext cx="2389596" cy="10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AU" altLang="zh-CN" sz="2133" b="1" u="sng" dirty="0">
                <a:solidFill>
                  <a:srgbClr val="101010"/>
                </a:solidFill>
                <a:latin typeface="Calibri" charset="0"/>
                <a:ea typeface="Calibri" charset="0"/>
                <a:cs typeface="Calibri" charset="0"/>
                <a:sym typeface="Calibri" charset="0"/>
              </a:rPr>
              <a:t>Use</a:t>
            </a:r>
            <a:r>
              <a:rPr lang="x-none" altLang="zh-CN" sz="2133" b="1">
                <a:solidFill>
                  <a:srgbClr val="101010"/>
                </a:solidFill>
                <a:latin typeface="Calibri" charset="0"/>
                <a:ea typeface="Calibri" charset="0"/>
                <a:cs typeface="Calibri" charset="0"/>
                <a:sym typeface="Calibri" charset="0"/>
              </a:rPr>
              <a:t> theory to implement solutions</a:t>
            </a:r>
          </a:p>
        </p:txBody>
      </p:sp>
      <p:cxnSp>
        <p:nvCxnSpPr>
          <p:cNvPr id="19" name="Straight Arrow Connector 18"/>
          <p:cNvCxnSpPr>
            <a:cxnSpLocks/>
          </p:cNvCxnSpPr>
          <p:nvPr/>
        </p:nvCxnSpPr>
        <p:spPr>
          <a:xfrm flipH="1">
            <a:off x="4277254" y="4927611"/>
            <a:ext cx="473267" cy="140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Alternate Process 16">
            <a:extLst>
              <a:ext uri="{FF2B5EF4-FFF2-40B4-BE49-F238E27FC236}">
                <a16:creationId xmlns:a16="http://schemas.microsoft.com/office/drawing/2014/main" id="{CC3FBA66-FE05-1846-81ED-59B60089933F}"/>
              </a:ext>
            </a:extLst>
          </p:cNvPr>
          <p:cNvSpPr>
            <a:spLocks noChangeArrowheads="1"/>
          </p:cNvSpPr>
          <p:nvPr/>
        </p:nvSpPr>
        <p:spPr bwMode="auto">
          <a:xfrm>
            <a:off x="2585231" y="6334903"/>
            <a:ext cx="1851092" cy="570104"/>
          </a:xfrm>
          <a:prstGeom prst="flowChartAlternateProcess">
            <a:avLst/>
          </a:prstGeom>
          <a:solidFill>
            <a:schemeClr val="accent1"/>
          </a:solidFill>
          <a:ln w="25400" cap="flat" cmpd="sng">
            <a:solidFill>
              <a:srgbClr val="395E8A"/>
            </a:solidFill>
            <a:miter lim="800000"/>
            <a:headEnd/>
            <a:tailEnd/>
          </a:ln>
        </p:spPr>
        <p:txBody>
          <a:bodyPr anchor="ctr"/>
          <a:lstStyle/>
          <a:p>
            <a:pPr algn="ctr"/>
            <a:r>
              <a:rPr lang="en-AU" altLang="zh-CN" sz="2667" dirty="0">
                <a:solidFill>
                  <a:srgbClr val="E6E6E6"/>
                </a:solidFill>
              </a:rPr>
              <a:t>Workshops</a:t>
            </a:r>
            <a:endParaRPr lang="x-none" altLang="zh-CN" sz="2667">
              <a:solidFill>
                <a:srgbClr val="E6E6E6"/>
              </a:solidFill>
            </a:endParaRPr>
          </a:p>
        </p:txBody>
      </p:sp>
      <p:cxnSp>
        <p:nvCxnSpPr>
          <p:cNvPr id="15" name="Straight Arrow Connector 14">
            <a:extLst>
              <a:ext uri="{FF2B5EF4-FFF2-40B4-BE49-F238E27FC236}">
                <a16:creationId xmlns:a16="http://schemas.microsoft.com/office/drawing/2014/main" id="{5F5E5460-36C2-0740-A75A-B855FDBF482E}"/>
              </a:ext>
            </a:extLst>
          </p:cNvPr>
          <p:cNvCxnSpPr>
            <a:cxnSpLocks/>
            <a:stCxn id="10" idx="2"/>
          </p:cNvCxnSpPr>
          <p:nvPr/>
        </p:nvCxnSpPr>
        <p:spPr>
          <a:xfrm>
            <a:off x="4750523" y="4927611"/>
            <a:ext cx="631893" cy="139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company name&#10;&#10;Description automatically generated">
            <a:extLst>
              <a:ext uri="{FF2B5EF4-FFF2-40B4-BE49-F238E27FC236}">
                <a16:creationId xmlns:a16="http://schemas.microsoft.com/office/drawing/2014/main" id="{A25C990D-5D5D-0BE3-88FB-CB596EBD5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0587" y="3985214"/>
            <a:ext cx="3081282" cy="4265051"/>
          </a:xfrm>
          <a:prstGeom prst="rect">
            <a:avLst/>
          </a:prstGeom>
        </p:spPr>
      </p:pic>
    </p:spTree>
    <p:extLst>
      <p:ext uri="{BB962C8B-B14F-4D97-AF65-F5344CB8AC3E}">
        <p14:creationId xmlns:p14="http://schemas.microsoft.com/office/powerpoint/2010/main" val="356889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91FB-05FE-8D4B-A98F-33398F0FB675}"/>
              </a:ext>
            </a:extLst>
          </p:cNvPr>
          <p:cNvSpPr>
            <a:spLocks noGrp="1"/>
          </p:cNvSpPr>
          <p:nvPr>
            <p:ph type="title"/>
          </p:nvPr>
        </p:nvSpPr>
        <p:spPr>
          <a:xfrm>
            <a:off x="932089" y="429066"/>
            <a:ext cx="14220000" cy="1409700"/>
          </a:xfrm>
        </p:spPr>
        <p:txBody>
          <a:bodyPr/>
          <a:lstStyle/>
          <a:p>
            <a:r>
              <a:rPr lang="en-US" dirty="0"/>
              <a:t>On campus or remote?</a:t>
            </a:r>
          </a:p>
        </p:txBody>
      </p:sp>
      <p:sp>
        <p:nvSpPr>
          <p:cNvPr id="3" name="Content Placeholder 2">
            <a:extLst>
              <a:ext uri="{FF2B5EF4-FFF2-40B4-BE49-F238E27FC236}">
                <a16:creationId xmlns:a16="http://schemas.microsoft.com/office/drawing/2014/main" id="{6FB879F0-251C-5E43-84A5-A3A4278C74F2}"/>
              </a:ext>
            </a:extLst>
          </p:cNvPr>
          <p:cNvSpPr>
            <a:spLocks noGrp="1"/>
          </p:cNvSpPr>
          <p:nvPr>
            <p:ph idx="1"/>
          </p:nvPr>
        </p:nvSpPr>
        <p:spPr>
          <a:xfrm>
            <a:off x="2631281" y="5407790"/>
            <a:ext cx="10862997" cy="2760428"/>
          </a:xfrm>
        </p:spPr>
        <p:txBody>
          <a:bodyPr/>
          <a:lstStyle/>
          <a:p>
            <a:r>
              <a:rPr lang="en-US" dirty="0"/>
              <a:t>The assessments, activities and schedule is identical whether you are on campus or remote.</a:t>
            </a:r>
          </a:p>
          <a:p>
            <a:r>
              <a:rPr lang="en-US" dirty="0"/>
              <a:t>The only difference is that if you are remote, you will be enrolled in the online workshop and practical session which are held in Zoom.</a:t>
            </a:r>
          </a:p>
        </p:txBody>
      </p:sp>
      <p:sp>
        <p:nvSpPr>
          <p:cNvPr id="4" name="Footer Placeholder 3">
            <a:extLst>
              <a:ext uri="{FF2B5EF4-FFF2-40B4-BE49-F238E27FC236}">
                <a16:creationId xmlns:a16="http://schemas.microsoft.com/office/drawing/2014/main" id="{6A04E1D0-B70E-D04A-8421-0B38ACDF1ADD}"/>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658D7954-1EAC-254E-98A7-39E4DD83D55F}"/>
              </a:ext>
            </a:extLst>
          </p:cNvPr>
          <p:cNvSpPr>
            <a:spLocks noGrp="1"/>
          </p:cNvSpPr>
          <p:nvPr>
            <p:ph type="sldNum" sz="quarter" idx="12"/>
          </p:nvPr>
        </p:nvSpPr>
        <p:spPr/>
        <p:txBody>
          <a:bodyPr/>
          <a:lstStyle/>
          <a:p>
            <a:fld id="{7E8AFECB-488C-4862-A863-69DB259C81CD}" type="slidenum">
              <a:rPr lang="en-AU" smtClean="0"/>
              <a:t>8</a:t>
            </a:fld>
            <a:endParaRPr lang="en-AU" dirty="0"/>
          </a:p>
        </p:txBody>
      </p:sp>
      <p:pic>
        <p:nvPicPr>
          <p:cNvPr id="6" name="Picture 5">
            <a:extLst>
              <a:ext uri="{FF2B5EF4-FFF2-40B4-BE49-F238E27FC236}">
                <a16:creationId xmlns:a16="http://schemas.microsoft.com/office/drawing/2014/main" id="{30B6F038-975E-3548-8277-83067CA8DA7B}"/>
              </a:ext>
            </a:extLst>
          </p:cNvPr>
          <p:cNvPicPr>
            <a:picLocks noChangeAspect="1"/>
          </p:cNvPicPr>
          <p:nvPr/>
        </p:nvPicPr>
        <p:blipFill>
          <a:blip r:embed="rId3"/>
          <a:stretch>
            <a:fillRect/>
          </a:stretch>
        </p:blipFill>
        <p:spPr>
          <a:xfrm>
            <a:off x="3701191" y="1619552"/>
            <a:ext cx="8681797" cy="3706264"/>
          </a:xfrm>
          <a:prstGeom prst="rect">
            <a:avLst/>
          </a:prstGeom>
        </p:spPr>
      </p:pic>
    </p:spTree>
    <p:extLst>
      <p:ext uri="{BB962C8B-B14F-4D97-AF65-F5344CB8AC3E}">
        <p14:creationId xmlns:p14="http://schemas.microsoft.com/office/powerpoint/2010/main" val="375677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B6A4-CBE3-5344-8003-17B534A30E4D}"/>
              </a:ext>
            </a:extLst>
          </p:cNvPr>
          <p:cNvSpPr>
            <a:spLocks noGrp="1"/>
          </p:cNvSpPr>
          <p:nvPr>
            <p:ph type="title"/>
          </p:nvPr>
        </p:nvSpPr>
        <p:spPr>
          <a:xfrm>
            <a:off x="914399" y="589324"/>
            <a:ext cx="14220000" cy="1409700"/>
          </a:xfrm>
        </p:spPr>
        <p:txBody>
          <a:bodyPr/>
          <a:lstStyle/>
          <a:p>
            <a:r>
              <a:rPr lang="en-US" dirty="0"/>
              <a:t>Where to find information and get help</a:t>
            </a:r>
          </a:p>
        </p:txBody>
      </p:sp>
      <p:sp>
        <p:nvSpPr>
          <p:cNvPr id="3" name="Content Placeholder 2">
            <a:extLst>
              <a:ext uri="{FF2B5EF4-FFF2-40B4-BE49-F238E27FC236}">
                <a16:creationId xmlns:a16="http://schemas.microsoft.com/office/drawing/2014/main" id="{F7752DB6-7CB2-454D-BF92-026E51AAD77D}"/>
              </a:ext>
            </a:extLst>
          </p:cNvPr>
          <p:cNvSpPr>
            <a:spLocks noGrp="1"/>
          </p:cNvSpPr>
          <p:nvPr>
            <p:ph sz="half" idx="1"/>
          </p:nvPr>
        </p:nvSpPr>
        <p:spPr>
          <a:xfrm>
            <a:off x="2631281" y="1883702"/>
            <a:ext cx="10972800" cy="6284516"/>
          </a:xfrm>
        </p:spPr>
        <p:txBody>
          <a:bodyPr>
            <a:normAutofit fontScale="85000" lnSpcReduction="20000"/>
          </a:bodyPr>
          <a:lstStyle/>
          <a:p>
            <a:r>
              <a:rPr lang="en-AU" dirty="0"/>
              <a:t>The Course Information module in </a:t>
            </a:r>
            <a:r>
              <a:rPr lang="en-AU" dirty="0" err="1"/>
              <a:t>MyUni</a:t>
            </a:r>
            <a:r>
              <a:rPr lang="en-AU" dirty="0"/>
              <a:t> contains links to all the important course information</a:t>
            </a:r>
          </a:p>
          <a:p>
            <a:endParaRPr lang="en-AU" dirty="0"/>
          </a:p>
          <a:p>
            <a:endParaRPr lang="en-AU" dirty="0"/>
          </a:p>
          <a:p>
            <a:endParaRPr lang="en-AU" dirty="0"/>
          </a:p>
          <a:p>
            <a:endParaRPr lang="en-AU" dirty="0"/>
          </a:p>
          <a:p>
            <a:endParaRPr lang="en-AU" dirty="0"/>
          </a:p>
          <a:p>
            <a:endParaRPr lang="en-AU" dirty="0"/>
          </a:p>
          <a:p>
            <a:endParaRPr lang="en-AU" dirty="0"/>
          </a:p>
          <a:p>
            <a:r>
              <a:rPr lang="en-US" dirty="0"/>
              <a:t>If you have any questions regarding this course and cannot find the answer in there ask on the Piazza discussion board.  (Avoid using e-mail)</a:t>
            </a:r>
          </a:p>
          <a:p>
            <a:pPr>
              <a:buNone/>
            </a:pPr>
            <a:endParaRPr lang="en-AU" dirty="0"/>
          </a:p>
          <a:p>
            <a:endParaRPr lang="en-US" dirty="0"/>
          </a:p>
        </p:txBody>
      </p:sp>
      <p:sp>
        <p:nvSpPr>
          <p:cNvPr id="5" name="Footer Placeholder 4">
            <a:extLst>
              <a:ext uri="{FF2B5EF4-FFF2-40B4-BE49-F238E27FC236}">
                <a16:creationId xmlns:a16="http://schemas.microsoft.com/office/drawing/2014/main" id="{69B0446A-2520-8242-AC9D-62A234E0E317}"/>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51A2DFA2-E88E-CD4B-86C5-3A8FEF418BDD}"/>
              </a:ext>
            </a:extLst>
          </p:cNvPr>
          <p:cNvSpPr>
            <a:spLocks noGrp="1"/>
          </p:cNvSpPr>
          <p:nvPr>
            <p:ph type="sldNum" sz="quarter" idx="12"/>
          </p:nvPr>
        </p:nvSpPr>
        <p:spPr/>
        <p:txBody>
          <a:bodyPr/>
          <a:lstStyle/>
          <a:p>
            <a:fld id="{7E8AFECB-488C-4862-A863-69DB259C81CD}" type="slidenum">
              <a:rPr lang="en-AU" smtClean="0"/>
              <a:t>9</a:t>
            </a:fld>
            <a:endParaRPr lang="en-AU"/>
          </a:p>
        </p:txBody>
      </p:sp>
      <p:pic>
        <p:nvPicPr>
          <p:cNvPr id="7" name="Picture 6" descr="A screenshot of a cell phone&#10;&#10;Description automatically generated">
            <a:extLst>
              <a:ext uri="{FF2B5EF4-FFF2-40B4-BE49-F238E27FC236}">
                <a16:creationId xmlns:a16="http://schemas.microsoft.com/office/drawing/2014/main" id="{1640F766-229E-CF40-8678-0F79270CA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095" y="2905322"/>
            <a:ext cx="10561173" cy="3651748"/>
          </a:xfrm>
          <a:prstGeom prst="rect">
            <a:avLst/>
          </a:prstGeom>
        </p:spPr>
      </p:pic>
    </p:spTree>
    <p:extLst>
      <p:ext uri="{BB962C8B-B14F-4D97-AF65-F5344CB8AC3E}">
        <p14:creationId xmlns:p14="http://schemas.microsoft.com/office/powerpoint/2010/main" val="3632569169"/>
      </p:ext>
    </p:extLst>
  </p:cSld>
  <p:clrMapOvr>
    <a:masterClrMapping/>
  </p:clrMapOvr>
</p:sld>
</file>

<file path=ppt/theme/theme1.xml><?xml version="1.0" encoding="utf-8"?>
<a:theme xmlns:a="http://schemas.openxmlformats.org/drawingml/2006/main" name="White Master">
  <a:themeElements>
    <a:clrScheme name="Adelaide Uni">
      <a:dk1>
        <a:srgbClr val="102535"/>
      </a:dk1>
      <a:lt1>
        <a:sysClr val="window" lastClr="FFFFFF"/>
      </a:lt1>
      <a:dk2>
        <a:srgbClr val="102535"/>
      </a:dk2>
      <a:lt2>
        <a:srgbClr val="FFFFFF"/>
      </a:lt2>
      <a:accent1>
        <a:srgbClr val="102535"/>
      </a:accent1>
      <a:accent2>
        <a:srgbClr val="ED1C2E"/>
      </a:accent2>
      <a:accent3>
        <a:srgbClr val="005A9C"/>
      </a:accent3>
      <a:accent4>
        <a:srgbClr val="B38808"/>
      </a:accent4>
      <a:accent5>
        <a:srgbClr val="D40000"/>
      </a:accent5>
      <a:accent6>
        <a:srgbClr val="F8D05E"/>
      </a:accent6>
      <a:hlink>
        <a:srgbClr val="005A9C"/>
      </a:hlink>
      <a:folHlink>
        <a:srgbClr val="D4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A-powerpoint-wide" id="{90E5E5BC-5377-6F4E-AFE1-AB9ED582B477}" vid="{3B5AB5EF-D096-104D-A42C-5E330BEC28D5}"/>
    </a:ext>
  </a:extLst>
</a:theme>
</file>

<file path=ppt/theme/theme2.xml><?xml version="1.0" encoding="utf-8"?>
<a:theme xmlns:a="http://schemas.openxmlformats.org/drawingml/2006/main" name="Blue Master">
  <a:themeElements>
    <a:clrScheme name="Adelaide Uni">
      <a:dk1>
        <a:srgbClr val="102535"/>
      </a:dk1>
      <a:lt1>
        <a:sysClr val="window" lastClr="FFFFFF"/>
      </a:lt1>
      <a:dk2>
        <a:srgbClr val="102535"/>
      </a:dk2>
      <a:lt2>
        <a:srgbClr val="FFFFFF"/>
      </a:lt2>
      <a:accent1>
        <a:srgbClr val="102535"/>
      </a:accent1>
      <a:accent2>
        <a:srgbClr val="ED1C2E"/>
      </a:accent2>
      <a:accent3>
        <a:srgbClr val="005A9C"/>
      </a:accent3>
      <a:accent4>
        <a:srgbClr val="B38808"/>
      </a:accent4>
      <a:accent5>
        <a:srgbClr val="D40000"/>
      </a:accent5>
      <a:accent6>
        <a:srgbClr val="F8D05E"/>
      </a:accent6>
      <a:hlink>
        <a:srgbClr val="005A9C"/>
      </a:hlink>
      <a:folHlink>
        <a:srgbClr val="D4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A-powerpoint-wide" id="{90E5E5BC-5377-6F4E-AFE1-AB9ED582B477}" vid="{FBA30A02-5B4E-4943-B6E2-F1358977D4B4}"/>
    </a:ext>
  </a:extLst>
</a:theme>
</file>

<file path=ppt/theme/theme3.xml><?xml version="1.0" encoding="utf-8"?>
<a:theme xmlns:a="http://schemas.openxmlformats.org/drawingml/2006/main" name="Cover Master">
  <a:themeElements>
    <a:clrScheme name="Adelaide Uni">
      <a:dk1>
        <a:srgbClr val="102535"/>
      </a:dk1>
      <a:lt1>
        <a:sysClr val="window" lastClr="FFFFFF"/>
      </a:lt1>
      <a:dk2>
        <a:srgbClr val="102535"/>
      </a:dk2>
      <a:lt2>
        <a:srgbClr val="FFFFFF"/>
      </a:lt2>
      <a:accent1>
        <a:srgbClr val="102535"/>
      </a:accent1>
      <a:accent2>
        <a:srgbClr val="ED1C2E"/>
      </a:accent2>
      <a:accent3>
        <a:srgbClr val="005A9C"/>
      </a:accent3>
      <a:accent4>
        <a:srgbClr val="B38808"/>
      </a:accent4>
      <a:accent5>
        <a:srgbClr val="D40000"/>
      </a:accent5>
      <a:accent6>
        <a:srgbClr val="F8D05E"/>
      </a:accent6>
      <a:hlink>
        <a:srgbClr val="005A9C"/>
      </a:hlink>
      <a:folHlink>
        <a:srgbClr val="D4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A-powerpoint-wide" id="{90E5E5BC-5377-6F4E-AFE1-AB9ED582B477}" vid="{EE8336A0-8A9C-8649-9F28-AC9D6AD1E393}"/>
    </a:ext>
  </a:extLst>
</a:theme>
</file>

<file path=ppt/theme/theme4.xml><?xml version="1.0" encoding="utf-8"?>
<a:theme xmlns:a="http://schemas.openxmlformats.org/drawingml/2006/main" name="Content Master Blue">
  <a:themeElements>
    <a:clrScheme name="Adelaide Uni">
      <a:dk1>
        <a:srgbClr val="102535"/>
      </a:dk1>
      <a:lt1>
        <a:sysClr val="window" lastClr="FFFFFF"/>
      </a:lt1>
      <a:dk2>
        <a:srgbClr val="102535"/>
      </a:dk2>
      <a:lt2>
        <a:srgbClr val="FFFFFF"/>
      </a:lt2>
      <a:accent1>
        <a:srgbClr val="102535"/>
      </a:accent1>
      <a:accent2>
        <a:srgbClr val="ED1C2E"/>
      </a:accent2>
      <a:accent3>
        <a:srgbClr val="005A9C"/>
      </a:accent3>
      <a:accent4>
        <a:srgbClr val="B38808"/>
      </a:accent4>
      <a:accent5>
        <a:srgbClr val="D40000"/>
      </a:accent5>
      <a:accent6>
        <a:srgbClr val="F8D05E"/>
      </a:accent6>
      <a:hlink>
        <a:srgbClr val="005A9C"/>
      </a:hlink>
      <a:folHlink>
        <a:srgbClr val="D4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A-powerpoint-wide" id="{90E5E5BC-5377-6F4E-AFE1-AB9ED582B477}" vid="{E158B15C-8B65-4644-BBF3-08E1C61EA04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45C9718C47CE46BE4793187649BD34" ma:contentTypeVersion="9" ma:contentTypeDescription="Create a new document." ma:contentTypeScope="" ma:versionID="f64eca311360946a6d034699f96ebbee">
  <xsd:schema xmlns:xsd="http://www.w3.org/2001/XMLSchema" xmlns:xs="http://www.w3.org/2001/XMLSchema" xmlns:p="http://schemas.microsoft.com/office/2006/metadata/properties" xmlns:ns2="4e898e87-e3ca-4896-b9a9-6c19e9145a37" xmlns:ns3="8a68ab92-acd2-44d7-aa38-5f65eab48d14" targetNamespace="http://schemas.microsoft.com/office/2006/metadata/properties" ma:root="true" ma:fieldsID="cf2f8bcff1a9c0e14858a286c018f092" ns2:_="" ns3:_="">
    <xsd:import namespace="4e898e87-e3ca-4896-b9a9-6c19e9145a37"/>
    <xsd:import namespace="8a68ab92-acd2-44d7-aa38-5f65eab48d1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98e87-e3ca-4896-b9a9-6c19e9145a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560fd02-aa12-447b-bf2e-34c9e57d035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68ab92-acd2-44d7-aa38-5f65eab48d1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31324eb-72ef-4bc2-9a11-4ae8f2451ade}" ma:internalName="TaxCatchAll" ma:showField="CatchAllData" ma:web="8a68ab92-acd2-44d7-aa38-5f65eab48d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a68ab92-acd2-44d7-aa38-5f65eab48d14" xsi:nil="true"/>
    <lcf76f155ced4ddcb4097134ff3c332f xmlns="4e898e87-e3ca-4896-b9a9-6c19e9145a3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63D02AA-6B12-4CF3-B4C8-2D6CFF3DC3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898e87-e3ca-4896-b9a9-6c19e9145a37"/>
    <ds:schemaRef ds:uri="8a68ab92-acd2-44d7-aa38-5f65eab48d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D490C1-8833-4249-8BD3-5849AD364A8D}">
  <ds:schemaRefs>
    <ds:schemaRef ds:uri="http://schemas.microsoft.com/sharepoint/v3/contenttype/forms"/>
  </ds:schemaRefs>
</ds:datastoreItem>
</file>

<file path=customXml/itemProps3.xml><?xml version="1.0" encoding="utf-8"?>
<ds:datastoreItem xmlns:ds="http://schemas.openxmlformats.org/officeDocument/2006/customXml" ds:itemID="{A9F4FD92-9BA4-4E22-9AB4-4D7440A75C22}">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bc9d5346-1350-42a6-9926-cd23769c77bb"/>
    <ds:schemaRef ds:uri="http://schemas.openxmlformats.org/package/2006/metadata/core-properties"/>
    <ds:schemaRef ds:uri="http://www.w3.org/XML/1998/namespace"/>
    <ds:schemaRef ds:uri="http://purl.org/dc/dcmitype/"/>
    <ds:schemaRef ds:uri="8a68ab92-acd2-44d7-aa38-5f65eab48d14"/>
    <ds:schemaRef ds:uri="4e898e87-e3ca-4896-b9a9-6c19e9145a37"/>
  </ds:schemaRefs>
</ds:datastoreItem>
</file>

<file path=docProps/app.xml><?xml version="1.0" encoding="utf-8"?>
<Properties xmlns="http://schemas.openxmlformats.org/officeDocument/2006/extended-properties" xmlns:vt="http://schemas.openxmlformats.org/officeDocument/2006/docPropsVTypes">
  <Template>White Master</Template>
  <TotalTime>25</TotalTime>
  <Words>5038</Words>
  <Application>Microsoft Macintosh PowerPoint</Application>
  <PresentationFormat>Custom</PresentationFormat>
  <Paragraphs>470</Paragraphs>
  <Slides>61</Slides>
  <Notes>15</Notes>
  <HiddenSlides>29</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61</vt:i4>
      </vt:variant>
    </vt:vector>
  </HeadingPairs>
  <TitlesOfParts>
    <vt:vector size="74" baseType="lpstr">
      <vt:lpstr>Arial</vt:lpstr>
      <vt:lpstr>Arial Black</vt:lpstr>
      <vt:lpstr>Book Antiqua</vt:lpstr>
      <vt:lpstr>Calibri</vt:lpstr>
      <vt:lpstr>Georgia</vt:lpstr>
      <vt:lpstr>Lato Extended</vt:lpstr>
      <vt:lpstr>Symbol</vt:lpstr>
      <vt:lpstr>Times New Roman</vt:lpstr>
      <vt:lpstr>Wingdings</vt:lpstr>
      <vt:lpstr>White Master</vt:lpstr>
      <vt:lpstr>Blue Master</vt:lpstr>
      <vt:lpstr>Cover Master</vt:lpstr>
      <vt:lpstr>Content Master Blue</vt:lpstr>
      <vt:lpstr>COMP SCI 2103/7103 Algorithm Design &amp; Data Structure</vt:lpstr>
      <vt:lpstr>PowerPoint Presentation</vt:lpstr>
      <vt:lpstr>PowerPoint Presentation</vt:lpstr>
      <vt:lpstr>Pre-requisites</vt:lpstr>
      <vt:lpstr>Course Outline</vt:lpstr>
      <vt:lpstr>Teaching Staff</vt:lpstr>
      <vt:lpstr>Course Organisation</vt:lpstr>
      <vt:lpstr>On campus or remote?</vt:lpstr>
      <vt:lpstr>Where to find information and get help</vt:lpstr>
      <vt:lpstr>Lectures</vt:lpstr>
      <vt:lpstr>Practicals</vt:lpstr>
      <vt:lpstr>Workshops</vt:lpstr>
      <vt:lpstr>Assessment</vt:lpstr>
      <vt:lpstr>Assessment</vt:lpstr>
      <vt:lpstr>Exams</vt:lpstr>
      <vt:lpstr>Exams</vt:lpstr>
      <vt:lpstr>Late Submissions</vt:lpstr>
      <vt:lpstr>Repeating Students</vt:lpstr>
      <vt:lpstr>Modified arrangements</vt:lpstr>
      <vt:lpstr>PowerPoint Presentation</vt:lpstr>
      <vt:lpstr>PowerPoint Presentation</vt:lpstr>
      <vt:lpstr>Assignment extensions and replacement exams</vt:lpstr>
      <vt:lpstr>Absence during the semester</vt:lpstr>
      <vt:lpstr>PowerPoint Presentation</vt:lpstr>
      <vt:lpstr>Additional assessment</vt:lpstr>
      <vt:lpstr>Replacement exams</vt:lpstr>
      <vt:lpstr>Replacement exams (cont.)</vt:lpstr>
      <vt:lpstr>Academic honesty policies</vt:lpstr>
      <vt:lpstr>Academic Honesty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Violations of Academic Integrity policy</vt:lpstr>
      <vt:lpstr>Violations to policy</vt:lpstr>
      <vt:lpstr>Example 1</vt:lpstr>
      <vt:lpstr>Example 1</vt:lpstr>
      <vt:lpstr>Example 1</vt:lpstr>
      <vt:lpstr>Example 1</vt:lpstr>
      <vt:lpstr>Example 2</vt:lpstr>
      <vt:lpstr>Example 3</vt:lpstr>
      <vt:lpstr>Example 3</vt:lpstr>
      <vt:lpstr>Example 3</vt:lpstr>
      <vt:lpstr>Example 3</vt:lpstr>
      <vt:lpstr>Example 4</vt:lpstr>
      <vt:lpstr>Example 5</vt:lpstr>
      <vt:lpstr>Example 6</vt:lpstr>
      <vt:lpstr>How to avoid plagiarism/collusion</vt:lpstr>
      <vt:lpstr>Submission practicals / practical examinations</vt:lpstr>
      <vt:lpstr>How to Submit your Practicals</vt:lpstr>
      <vt:lpstr>SVN</vt:lpstr>
      <vt:lpstr>SVN</vt:lpstr>
      <vt:lpstr>Code on the server</vt:lpstr>
      <vt:lpstr>What next?</vt:lpstr>
      <vt:lpstr>Week 1 – all materials in Week 1 section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SCI 2103/7103 Algorithm Design &amp; Data Structure</dc:title>
  <dc:creator>Cheryl Pope</dc:creator>
  <cp:lastModifiedBy>Cheryl Pope</cp:lastModifiedBy>
  <cp:revision>3</cp:revision>
  <dcterms:created xsi:type="dcterms:W3CDTF">2023-02-26T08:54:36Z</dcterms:created>
  <dcterms:modified xsi:type="dcterms:W3CDTF">2023-02-26T09:20:43Z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0x0101007445C9718C47CE46BE4793187649BD34</vt:lpwstr>
  </property>
  <property fmtid="{D5CDD505-2E9C-101B-9397-08002B2CF9AE}" pid="3" name="Order">
    <vt:r8>7281600</vt:r8>
  </property>
  <property fmtid="{D5CDD505-2E9C-101B-9397-08002B2CF9AE}" pid="4" name="_ExtendedDescription">
    <vt:lpwstr/>
  </property>
  <property fmtid="{D5CDD505-2E9C-101B-9397-08002B2CF9AE}" pid="5" name="ComplianceAssetId">
    <vt:lpwstr/>
  </property>
</Properties>
</file>